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303" r:id="rId3"/>
    <p:sldId id="304" r:id="rId4"/>
    <p:sldId id="265" r:id="rId5"/>
    <p:sldId id="264" r:id="rId6"/>
    <p:sldId id="285" r:id="rId7"/>
    <p:sldId id="284" r:id="rId8"/>
    <p:sldId id="292" r:id="rId9"/>
    <p:sldId id="306" r:id="rId10"/>
    <p:sldId id="339" r:id="rId11"/>
    <p:sldId id="341" r:id="rId12"/>
    <p:sldId id="342" r:id="rId13"/>
    <p:sldId id="335" r:id="rId14"/>
    <p:sldId id="340" r:id="rId15"/>
    <p:sldId id="338" r:id="rId16"/>
    <p:sldId id="358" r:id="rId17"/>
    <p:sldId id="359" r:id="rId18"/>
    <p:sldId id="312" r:id="rId19"/>
    <p:sldId id="349" r:id="rId20"/>
    <p:sldId id="352" r:id="rId21"/>
    <p:sldId id="357" r:id="rId22"/>
    <p:sldId id="350" r:id="rId23"/>
    <p:sldId id="353" r:id="rId24"/>
    <p:sldId id="354" r:id="rId25"/>
    <p:sldId id="314" r:id="rId26"/>
    <p:sldId id="315" r:id="rId27"/>
    <p:sldId id="316" r:id="rId28"/>
    <p:sldId id="317" r:id="rId29"/>
    <p:sldId id="318" r:id="rId30"/>
    <p:sldId id="319" r:id="rId31"/>
    <p:sldId id="320" r:id="rId32"/>
    <p:sldId id="321" r:id="rId33"/>
    <p:sldId id="322" r:id="rId34"/>
    <p:sldId id="355" r:id="rId35"/>
    <p:sldId id="323" r:id="rId36"/>
    <p:sldId id="324" r:id="rId37"/>
    <p:sldId id="325" r:id="rId38"/>
    <p:sldId id="326" r:id="rId39"/>
    <p:sldId id="327" r:id="rId40"/>
    <p:sldId id="328" r:id="rId41"/>
    <p:sldId id="329" r:id="rId42"/>
    <p:sldId id="332" r:id="rId43"/>
    <p:sldId id="331"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B07970A6-52E4-4735-85C1-8950F65C3AA3}">
          <p14:sldIdLst>
            <p14:sldId id="303"/>
            <p14:sldId id="304"/>
            <p14:sldId id="265"/>
            <p14:sldId id="264"/>
            <p14:sldId id="285"/>
            <p14:sldId id="284"/>
            <p14:sldId id="292"/>
          </p14:sldIdLst>
        </p14:section>
        <p14:section name="Раздел без заголовка" id="{32C2FBA6-CEC5-42AF-9E7A-324F858059CC}">
          <p14:sldIdLst>
            <p14:sldId id="306"/>
            <p14:sldId id="339"/>
            <p14:sldId id="341"/>
            <p14:sldId id="342"/>
            <p14:sldId id="335"/>
            <p14:sldId id="340"/>
            <p14:sldId id="338"/>
            <p14:sldId id="358"/>
            <p14:sldId id="359"/>
            <p14:sldId id="312"/>
            <p14:sldId id="349"/>
            <p14:sldId id="352"/>
            <p14:sldId id="357"/>
            <p14:sldId id="350"/>
            <p14:sldId id="353"/>
            <p14:sldId id="354"/>
            <p14:sldId id="314"/>
            <p14:sldId id="315"/>
            <p14:sldId id="316"/>
            <p14:sldId id="317"/>
            <p14:sldId id="318"/>
            <p14:sldId id="319"/>
            <p14:sldId id="320"/>
            <p14:sldId id="321"/>
            <p14:sldId id="322"/>
            <p14:sldId id="355"/>
            <p14:sldId id="323"/>
            <p14:sldId id="324"/>
            <p14:sldId id="325"/>
            <p14:sldId id="326"/>
            <p14:sldId id="327"/>
            <p14:sldId id="328"/>
            <p14:sldId id="329"/>
            <p14:sldId id="332"/>
            <p14:sldId id="33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6C0"/>
    <a:srgbClr val="006600"/>
    <a:srgbClr val="0000FF"/>
    <a:srgbClr val="009900"/>
    <a:srgbClr val="BF3397"/>
    <a:srgbClr val="FCFDFE"/>
    <a:srgbClr val="0033CC"/>
    <a:srgbClr val="512373"/>
    <a:srgbClr val="EB705B"/>
    <a:srgbClr val="0209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8" autoAdjust="0"/>
    <p:restoredTop sz="93250" autoAdjust="0"/>
  </p:normalViewPr>
  <p:slideViewPr>
    <p:cSldViewPr>
      <p:cViewPr varScale="1">
        <p:scale>
          <a:sx n="65" d="100"/>
          <a:sy n="65" d="100"/>
        </p:scale>
        <p:origin x="-12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392468-6B8C-41D2-8CD8-3F2EC8F3A912}" type="datetimeFigureOut">
              <a:rPr lang="ru-RU"/>
              <a:pPr>
                <a:defRPr/>
              </a:pPr>
              <a:t>30.04.2014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0D72786-2174-40E0-B513-91BCBDDBA8FC}" type="slidenum">
              <a:rPr lang="ru-RU"/>
              <a:pPr>
                <a:defRPr/>
              </a:pPr>
              <a:t>‹#›</a:t>
            </a:fld>
            <a:endParaRPr lang="ru-RU"/>
          </a:p>
        </p:txBody>
      </p:sp>
    </p:spTree>
    <p:extLst>
      <p:ext uri="{BB962C8B-B14F-4D97-AF65-F5344CB8AC3E}">
        <p14:creationId xmlns:p14="http://schemas.microsoft.com/office/powerpoint/2010/main" val="2638451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6D2E5393-5C45-4FE8-89AD-7E7EEEC16B97}" type="slidenum">
              <a:rPr lang="ru-RU" smtClean="0"/>
              <a:pPr>
                <a:defRPr/>
              </a:pPr>
              <a:t>12</a:t>
            </a:fld>
            <a:endParaRPr lang="ru-RU"/>
          </a:p>
        </p:txBody>
      </p:sp>
      <p:sp>
        <p:nvSpPr>
          <p:cNvPr id="5" name="Нижний колонтитул 4"/>
          <p:cNvSpPr>
            <a:spLocks noGrp="1"/>
          </p:cNvSpPr>
          <p:nvPr>
            <p:ph type="ftr" sz="quarter" idx="4"/>
          </p:nvPr>
        </p:nvSpPr>
        <p:spPr/>
        <p:txBody>
          <a:bodyPr/>
          <a:lstStyle/>
          <a:p>
            <a:pPr>
              <a:defRPr/>
            </a:pPr>
            <a:r>
              <a:rPr lang="ru-RU"/>
              <a:t>Ю.М.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EDB0D31-0F31-4632-968E-C3D177D5E8B1}" type="datetimeFigureOut">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4B9852-076D-4B20-8700-1AE0E2BC0CF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2A0DF3-E8C3-4723-ADAE-96E5432990F4}" type="datetimeFigureOut">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FB0130-0602-4E79-B504-987F2B59FE3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E74C01-2379-4DD1-A0C3-CBD974F47BF0}" type="datetimeFigureOut">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DB8709-95F3-4D66-910A-D2A9F589390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EE5AE45-66F4-4F13-9A87-53E0FCD71487}" type="datetime1">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МЮ</a:t>
            </a:r>
          </a:p>
        </p:txBody>
      </p:sp>
      <p:sp>
        <p:nvSpPr>
          <p:cNvPr id="6" name="Номер слайда 5"/>
          <p:cNvSpPr>
            <a:spLocks noGrp="1"/>
          </p:cNvSpPr>
          <p:nvPr>
            <p:ph type="sldNum" sz="quarter" idx="12"/>
          </p:nvPr>
        </p:nvSpPr>
        <p:spPr/>
        <p:txBody>
          <a:bodyPr/>
          <a:lstStyle>
            <a:lvl1pPr>
              <a:defRPr/>
            </a:lvl1pPr>
          </a:lstStyle>
          <a:p>
            <a:pPr>
              <a:defRPr/>
            </a:pPr>
            <a:fld id="{164315DF-C74B-4A01-8860-125D10A99651}"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4AC481F-2C9C-406F-B3AC-B71A9A649FBB}" type="datetime1">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МЮ</a:t>
            </a:r>
          </a:p>
        </p:txBody>
      </p:sp>
      <p:sp>
        <p:nvSpPr>
          <p:cNvPr id="6" name="Номер слайда 5"/>
          <p:cNvSpPr>
            <a:spLocks noGrp="1"/>
          </p:cNvSpPr>
          <p:nvPr>
            <p:ph type="sldNum" sz="quarter" idx="12"/>
          </p:nvPr>
        </p:nvSpPr>
        <p:spPr/>
        <p:txBody>
          <a:bodyPr/>
          <a:lstStyle>
            <a:lvl1pPr>
              <a:defRPr/>
            </a:lvl1pPr>
          </a:lstStyle>
          <a:p>
            <a:pPr>
              <a:defRPr/>
            </a:pPr>
            <a:fld id="{1DB242DF-3FE4-4C4F-B00C-41952D6AFFA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0E6CFA-6160-4D5B-9A73-16B92D06320B}" type="datetime1">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МЮ</a:t>
            </a:r>
          </a:p>
        </p:txBody>
      </p:sp>
      <p:sp>
        <p:nvSpPr>
          <p:cNvPr id="6" name="Номер слайда 5"/>
          <p:cNvSpPr>
            <a:spLocks noGrp="1"/>
          </p:cNvSpPr>
          <p:nvPr>
            <p:ph type="sldNum" sz="quarter" idx="12"/>
          </p:nvPr>
        </p:nvSpPr>
        <p:spPr/>
        <p:txBody>
          <a:bodyPr/>
          <a:lstStyle>
            <a:lvl1pPr>
              <a:defRPr/>
            </a:lvl1pPr>
          </a:lstStyle>
          <a:p>
            <a:pPr>
              <a:defRPr/>
            </a:pPr>
            <a:fld id="{54A8434D-5025-470B-8B44-60954B085563}"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1E560C4-4DDE-40D0-B1C5-AE4F72F32109}" type="datetime1">
              <a:rPr lang="ru-RU"/>
              <a:pPr>
                <a:defRPr/>
              </a:pPr>
              <a:t>30.04.2014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МЮ</a:t>
            </a:r>
          </a:p>
        </p:txBody>
      </p:sp>
      <p:sp>
        <p:nvSpPr>
          <p:cNvPr id="7" name="Номер слайда 5"/>
          <p:cNvSpPr>
            <a:spLocks noGrp="1"/>
          </p:cNvSpPr>
          <p:nvPr>
            <p:ph type="sldNum" sz="quarter" idx="12"/>
          </p:nvPr>
        </p:nvSpPr>
        <p:spPr/>
        <p:txBody>
          <a:bodyPr/>
          <a:lstStyle>
            <a:lvl1pPr>
              <a:defRPr/>
            </a:lvl1pPr>
          </a:lstStyle>
          <a:p>
            <a:pPr>
              <a:defRPr/>
            </a:pPr>
            <a:fld id="{000A451A-F69F-452A-B6D1-37FCC9CDDB64}"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A044AE4-515F-4AC9-AB75-B1A36667A834}" type="datetime1">
              <a:rPr lang="ru-RU"/>
              <a:pPr>
                <a:defRPr/>
              </a:pPr>
              <a:t>30.04.2014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МЮ</a:t>
            </a:r>
          </a:p>
        </p:txBody>
      </p:sp>
      <p:sp>
        <p:nvSpPr>
          <p:cNvPr id="9" name="Номер слайда 5"/>
          <p:cNvSpPr>
            <a:spLocks noGrp="1"/>
          </p:cNvSpPr>
          <p:nvPr>
            <p:ph type="sldNum" sz="quarter" idx="12"/>
          </p:nvPr>
        </p:nvSpPr>
        <p:spPr/>
        <p:txBody>
          <a:bodyPr/>
          <a:lstStyle>
            <a:lvl1pPr>
              <a:defRPr/>
            </a:lvl1pPr>
          </a:lstStyle>
          <a:p>
            <a:pPr>
              <a:defRPr/>
            </a:pPr>
            <a:fld id="{C232CAB3-5023-4238-81A6-DF9307EB69E7}"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0EB6E1F-C10C-4D81-A359-45EE2BB75FC0}" type="datetime1">
              <a:rPr lang="ru-RU"/>
              <a:pPr>
                <a:defRPr/>
              </a:pPr>
              <a:t>30.04.2014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МЮ</a:t>
            </a:r>
          </a:p>
        </p:txBody>
      </p:sp>
      <p:sp>
        <p:nvSpPr>
          <p:cNvPr id="5" name="Номер слайда 5"/>
          <p:cNvSpPr>
            <a:spLocks noGrp="1"/>
          </p:cNvSpPr>
          <p:nvPr>
            <p:ph type="sldNum" sz="quarter" idx="12"/>
          </p:nvPr>
        </p:nvSpPr>
        <p:spPr/>
        <p:txBody>
          <a:bodyPr/>
          <a:lstStyle>
            <a:lvl1pPr>
              <a:defRPr/>
            </a:lvl1pPr>
          </a:lstStyle>
          <a:p>
            <a:pPr>
              <a:defRPr/>
            </a:pPr>
            <a:fld id="{2DA5D115-9AAC-41E7-A4EC-6450F1A534F6}"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F5D1C12-6ABE-4127-A102-1FE590252C22}" type="datetime1">
              <a:rPr lang="ru-RU"/>
              <a:pPr>
                <a:defRPr/>
              </a:pPr>
              <a:t>30.04.2014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МЮ</a:t>
            </a:r>
          </a:p>
        </p:txBody>
      </p:sp>
      <p:sp>
        <p:nvSpPr>
          <p:cNvPr id="4" name="Номер слайда 5"/>
          <p:cNvSpPr>
            <a:spLocks noGrp="1"/>
          </p:cNvSpPr>
          <p:nvPr>
            <p:ph type="sldNum" sz="quarter" idx="12"/>
          </p:nvPr>
        </p:nvSpPr>
        <p:spPr/>
        <p:txBody>
          <a:bodyPr/>
          <a:lstStyle>
            <a:lvl1pPr>
              <a:defRPr/>
            </a:lvl1pPr>
          </a:lstStyle>
          <a:p>
            <a:pPr>
              <a:defRPr/>
            </a:pPr>
            <a:fld id="{B71393B0-6CC2-429A-ABB6-271F3B86C2D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02A37D-CF7E-47D1-B08E-CDCFC498F2B2}" type="datetime1">
              <a:rPr lang="ru-RU"/>
              <a:pPr>
                <a:defRPr/>
              </a:pPr>
              <a:t>30.04.2014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МЮ</a:t>
            </a:r>
          </a:p>
        </p:txBody>
      </p:sp>
      <p:sp>
        <p:nvSpPr>
          <p:cNvPr id="7" name="Номер слайда 5"/>
          <p:cNvSpPr>
            <a:spLocks noGrp="1"/>
          </p:cNvSpPr>
          <p:nvPr>
            <p:ph type="sldNum" sz="quarter" idx="12"/>
          </p:nvPr>
        </p:nvSpPr>
        <p:spPr/>
        <p:txBody>
          <a:bodyPr/>
          <a:lstStyle>
            <a:lvl1pPr>
              <a:defRPr/>
            </a:lvl1pPr>
          </a:lstStyle>
          <a:p>
            <a:pPr>
              <a:defRPr/>
            </a:pPr>
            <a:fld id="{4D8A3682-970E-4A4D-9F47-0879CBA674F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90E12F-E79D-4E2F-8DE6-74232CEF3D55}" type="datetimeFigureOut">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C274BB-636E-4240-9F05-D0B28E5F42FE}"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1BDFFB1-6128-45A0-99E9-EFF009335DFF}" type="datetime1">
              <a:rPr lang="ru-RU"/>
              <a:pPr>
                <a:defRPr/>
              </a:pPr>
              <a:t>30.04.2014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МЮ</a:t>
            </a:r>
          </a:p>
        </p:txBody>
      </p:sp>
      <p:sp>
        <p:nvSpPr>
          <p:cNvPr id="7" name="Номер слайда 5"/>
          <p:cNvSpPr>
            <a:spLocks noGrp="1"/>
          </p:cNvSpPr>
          <p:nvPr>
            <p:ph type="sldNum" sz="quarter" idx="12"/>
          </p:nvPr>
        </p:nvSpPr>
        <p:spPr/>
        <p:txBody>
          <a:bodyPr/>
          <a:lstStyle>
            <a:lvl1pPr>
              <a:defRPr/>
            </a:lvl1pPr>
          </a:lstStyle>
          <a:p>
            <a:pPr>
              <a:defRPr/>
            </a:pPr>
            <a:fld id="{C56D40C5-4B5A-4A5D-8274-0534DA1C82B8}"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628AE7A-A832-4813-800D-B7C69CC4E09D}" type="datetime1">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МЮ</a:t>
            </a:r>
          </a:p>
        </p:txBody>
      </p:sp>
      <p:sp>
        <p:nvSpPr>
          <p:cNvPr id="6" name="Номер слайда 5"/>
          <p:cNvSpPr>
            <a:spLocks noGrp="1"/>
          </p:cNvSpPr>
          <p:nvPr>
            <p:ph type="sldNum" sz="quarter" idx="12"/>
          </p:nvPr>
        </p:nvSpPr>
        <p:spPr/>
        <p:txBody>
          <a:bodyPr/>
          <a:lstStyle>
            <a:lvl1pPr>
              <a:defRPr/>
            </a:lvl1pPr>
          </a:lstStyle>
          <a:p>
            <a:pPr>
              <a:defRPr/>
            </a:pPr>
            <a:fld id="{8DAEA3D6-394D-41BB-8176-6A00E08012A1}"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D2BA3E-0677-4652-9716-B2E7EECCD98F}" type="datetime1">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МЮ</a:t>
            </a:r>
          </a:p>
        </p:txBody>
      </p:sp>
      <p:sp>
        <p:nvSpPr>
          <p:cNvPr id="6" name="Номер слайда 5"/>
          <p:cNvSpPr>
            <a:spLocks noGrp="1"/>
          </p:cNvSpPr>
          <p:nvPr>
            <p:ph type="sldNum" sz="quarter" idx="12"/>
          </p:nvPr>
        </p:nvSpPr>
        <p:spPr/>
        <p:txBody>
          <a:bodyPr/>
          <a:lstStyle>
            <a:lvl1pPr>
              <a:defRPr/>
            </a:lvl1pPr>
          </a:lstStyle>
          <a:p>
            <a:pPr>
              <a:defRPr/>
            </a:pPr>
            <a:fld id="{B89BFC69-A7BB-4D54-B43D-B5A2EEF1EFA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C6B1EA7-78F8-4BEC-94DD-F33D20EBA132}" type="datetimeFigureOut">
              <a:rPr lang="ru-RU"/>
              <a:pPr>
                <a:defRPr/>
              </a:pPr>
              <a:t>30.04.2014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B35468-FF71-415B-A878-51140C14AB3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2F771F0-28FB-40AF-8324-A45486161E31}" type="datetimeFigureOut">
              <a:rPr lang="ru-RU"/>
              <a:pPr>
                <a:defRPr/>
              </a:pPr>
              <a:t>30.04.2014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0A21F7-39CE-4623-9934-BFC8C158188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A8B60B5-58E4-4520-996B-6FD77CC0B36C}" type="datetimeFigureOut">
              <a:rPr lang="ru-RU"/>
              <a:pPr>
                <a:defRPr/>
              </a:pPr>
              <a:t>30.04.2014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3799893-BCAB-484A-BAD0-51974BD062C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4395B4-555D-4CED-8373-D18FA612FCA8}" type="datetimeFigureOut">
              <a:rPr lang="ru-RU"/>
              <a:pPr>
                <a:defRPr/>
              </a:pPr>
              <a:t>30.04.2014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3B79CB0-EAFF-4C6C-AB4E-821A7B1CAC6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CEA14DA-D18F-406D-AD92-4BB26FD6889F}" type="datetimeFigureOut">
              <a:rPr lang="ru-RU"/>
              <a:pPr>
                <a:defRPr/>
              </a:pPr>
              <a:t>30.04.2014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4FEB848-03DE-4D6C-9C6F-BFCC0542029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3DC528-C8FC-4E99-AC72-781EB1A226D4}" type="datetimeFigureOut">
              <a:rPr lang="ru-RU"/>
              <a:pPr>
                <a:defRPr/>
              </a:pPr>
              <a:t>30.04.2014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C8EF6C-1AC6-4190-9332-E30AD7346D2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00116E6-64D1-4A96-A9F5-1B920699AF7C}" type="datetimeFigureOut">
              <a:rPr lang="ru-RU"/>
              <a:pPr>
                <a:defRPr/>
              </a:pPr>
              <a:t>30.04.2014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1BD200-B053-4B0A-9BE7-D996F3CF2B8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78E270A-07EB-4A29-9413-7AD6E3C89368}" type="datetimeFigureOut">
              <a:rPr lang="ru-RU"/>
              <a:pPr>
                <a:defRPr/>
              </a:pPr>
              <a:t>30.04.2014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DE9257F-4CD9-40BB-98DA-FDDB9B4717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8221D39-DF18-455E-9F16-03F3322753C3}" type="datetime1">
              <a:rPr lang="ru-RU"/>
              <a:pPr>
                <a:defRPr/>
              </a:pPr>
              <a:t>30.04.2014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ru-RU"/>
              <a:t>МЮ</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A96F68-4E85-4715-8C9F-BF5D77F1F49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media1.wma"/><Relationship Id="rId7" Type="http://schemas.openxmlformats.org/officeDocument/2006/relationships/image" Target="../media/image25.png"/><Relationship Id="rId2" Type="http://schemas.microsoft.com/office/2007/relationships/media" Target="../media/media1.wma"/><Relationship Id="rId1" Type="http://schemas.openxmlformats.org/officeDocument/2006/relationships/video" Target="file:///G:\&#1040;&#1053;&#1044;\CSPH%20G3%20automatic\&#1085;&#1072;&#1088;&#1077;&#1079;&#1082;&#1080;%20&#1074;&#1080;&#1076;&#1077;&#1086;%20&#1080;%20&#1075;&#1086;&#1083;&#1086;&#1089;&#1086;&#1074;&#1099;&#1093;%20&#1082;&#1086;&#1084;&#1072;&#1085;&#1076;%20CSPHG-3\&#1096;&#1072;&#1075;%2018%20&#1088;&#1080;&#1090;&#1084;%20&#1080;&#1079;&#1084;&#1077;&#1085;&#1080;&#1083;&#1089;&#1103;%20&#1096;&#1086;&#1082;%20&#1086;&#1090;&#1084;&#1077;&#1085;&#1077;&#1085;.avi"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slideLayout" Target="../slideLayouts/slideLayout16.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07504" y="1628800"/>
            <a:ext cx="8892481" cy="1080120"/>
          </a:xfrm>
        </p:spPr>
        <p:txBody>
          <a:bodyPr/>
          <a:lstStyle/>
          <a:p>
            <a:r>
              <a:rPr lang="ru-RU" b="1" dirty="0" smtClean="0">
                <a:solidFill>
                  <a:srgbClr val="02099A"/>
                </a:solidFill>
                <a:latin typeface="Sylfaen" pitchFamily="18" charset="0"/>
                <a:cs typeface="Aharoni" pitchFamily="2" charset="-79"/>
              </a:rPr>
              <a:t>Забота о здоровье авиапассажиров </a:t>
            </a:r>
            <a:br>
              <a:rPr lang="ru-RU" b="1" dirty="0" smtClean="0">
                <a:solidFill>
                  <a:srgbClr val="02099A"/>
                </a:solidFill>
                <a:latin typeface="Sylfaen" pitchFamily="18" charset="0"/>
                <a:cs typeface="Aharoni" pitchFamily="2" charset="-79"/>
              </a:rPr>
            </a:br>
            <a:r>
              <a:rPr lang="ru-RU" b="1" dirty="0" smtClean="0">
                <a:solidFill>
                  <a:srgbClr val="02099A"/>
                </a:solidFill>
                <a:latin typeface="Sylfaen" pitchFamily="18" charset="0"/>
                <a:cs typeface="Aharoni" pitchFamily="2" charset="-79"/>
              </a:rPr>
              <a:t>в тридевятом государстве… </a:t>
            </a:r>
            <a:br>
              <a:rPr lang="ru-RU" b="1" dirty="0" smtClean="0">
                <a:solidFill>
                  <a:srgbClr val="02099A"/>
                </a:solidFill>
                <a:latin typeface="Sylfaen" pitchFamily="18" charset="0"/>
                <a:cs typeface="Aharoni" pitchFamily="2" charset="-79"/>
              </a:rPr>
            </a:br>
            <a:r>
              <a:rPr lang="ru-RU" sz="1600" b="1" smtClean="0">
                <a:solidFill>
                  <a:srgbClr val="02099A"/>
                </a:solidFill>
                <a:latin typeface="Sylfaen" pitchFamily="18" charset="0"/>
                <a:cs typeface="Aharoni" pitchFamily="2" charset="-79"/>
              </a:rPr>
              <a:t/>
            </a:r>
            <a:br>
              <a:rPr lang="ru-RU" sz="1600" b="1" smtClean="0">
                <a:solidFill>
                  <a:srgbClr val="02099A"/>
                </a:solidFill>
                <a:latin typeface="Sylfaen" pitchFamily="18" charset="0"/>
                <a:cs typeface="Aharoni" pitchFamily="2" charset="-79"/>
              </a:rPr>
            </a:br>
            <a:r>
              <a:rPr lang="ru-RU" sz="1600" b="1" smtClean="0">
                <a:solidFill>
                  <a:srgbClr val="02099A"/>
                </a:solidFill>
                <a:latin typeface="Sylfaen" pitchFamily="18" charset="0"/>
                <a:cs typeface="Aharoni" pitchFamily="2" charset="-79"/>
              </a:rPr>
              <a:t>или</a:t>
            </a:r>
            <a:br>
              <a:rPr lang="ru-RU" sz="1600" b="1" smtClean="0">
                <a:solidFill>
                  <a:srgbClr val="02099A"/>
                </a:solidFill>
                <a:latin typeface="Sylfaen" pitchFamily="18" charset="0"/>
                <a:cs typeface="Aharoni" pitchFamily="2" charset="-79"/>
              </a:rPr>
            </a:br>
            <a:endParaRPr lang="ru-RU" sz="1600" b="1" dirty="0">
              <a:solidFill>
                <a:srgbClr val="0000FF"/>
              </a:solidFill>
              <a:latin typeface="Sylfaen" pitchFamily="18" charset="0"/>
              <a:cs typeface="Aharoni" pitchFamily="2" charset="-79"/>
            </a:endParaRPr>
          </a:p>
        </p:txBody>
      </p:sp>
      <p:sp>
        <p:nvSpPr>
          <p:cNvPr id="5" name="Подзаголовок 4"/>
          <p:cNvSpPr>
            <a:spLocks noGrp="1"/>
          </p:cNvSpPr>
          <p:nvPr>
            <p:ph type="subTitle" idx="1"/>
          </p:nvPr>
        </p:nvSpPr>
        <p:spPr>
          <a:xfrm>
            <a:off x="0" y="3284984"/>
            <a:ext cx="9144000" cy="1143008"/>
          </a:xfrm>
        </p:spPr>
        <p:txBody>
          <a:bodyPr/>
          <a:lstStyle/>
          <a:p>
            <a:r>
              <a:rPr lang="ru-RU" sz="2800" b="1" dirty="0" smtClean="0">
                <a:solidFill>
                  <a:srgbClr val="0066FF"/>
                </a:solidFill>
              </a:rPr>
              <a:t>Нужен ли дефибриллятор на борту воздушного судна?!</a:t>
            </a:r>
            <a:endParaRPr lang="ru-RU" sz="2800" b="1" dirty="0">
              <a:solidFill>
                <a:srgbClr val="0066FF"/>
              </a:solidFill>
            </a:endParaRPr>
          </a:p>
        </p:txBody>
      </p:sp>
      <p:sp>
        <p:nvSpPr>
          <p:cNvPr id="6" name="TextBox 5"/>
          <p:cNvSpPr txBox="1"/>
          <p:nvPr/>
        </p:nvSpPr>
        <p:spPr>
          <a:xfrm>
            <a:off x="3786182" y="4714884"/>
            <a:ext cx="4890274" cy="646331"/>
          </a:xfrm>
          <a:prstGeom prst="rect">
            <a:avLst/>
          </a:prstGeom>
          <a:noFill/>
        </p:spPr>
        <p:txBody>
          <a:bodyPr wrap="square" rtlCol="0">
            <a:spAutoFit/>
          </a:bodyPr>
          <a:lstStyle/>
          <a:p>
            <a:r>
              <a:rPr lang="ru-RU" dirty="0" smtClean="0">
                <a:solidFill>
                  <a:srgbClr val="02099A"/>
                </a:solidFill>
              </a:rPr>
              <a:t>Машков Юрий</a:t>
            </a:r>
          </a:p>
          <a:p>
            <a:r>
              <a:rPr lang="ru-RU" dirty="0" smtClean="0">
                <a:solidFill>
                  <a:srgbClr val="02099A"/>
                </a:solidFill>
              </a:rPr>
              <a:t>сотрудник центра медицины катастроф</a:t>
            </a:r>
            <a:endParaRPr lang="ru-RU" dirty="0">
              <a:solidFill>
                <a:srgbClr val="02099A"/>
              </a:solidFill>
            </a:endParaRPr>
          </a:p>
        </p:txBody>
      </p:sp>
      <p:sp>
        <p:nvSpPr>
          <p:cNvPr id="7" name="TextBox 6"/>
          <p:cNvSpPr txBox="1"/>
          <p:nvPr/>
        </p:nvSpPr>
        <p:spPr>
          <a:xfrm>
            <a:off x="3786182" y="6072207"/>
            <a:ext cx="928694" cy="646331"/>
          </a:xfrm>
          <a:prstGeom prst="rect">
            <a:avLst/>
          </a:prstGeom>
          <a:noFill/>
        </p:spPr>
        <p:txBody>
          <a:bodyPr wrap="square" rtlCol="0">
            <a:spAutoFit/>
          </a:bodyPr>
          <a:lstStyle/>
          <a:p>
            <a:r>
              <a:rPr lang="ru-RU" dirty="0" smtClean="0"/>
              <a:t>2014 </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3"/>
          </p:nvPr>
        </p:nvSpPr>
        <p:spPr>
          <a:xfrm>
            <a:off x="539552" y="332656"/>
            <a:ext cx="7776864" cy="639762"/>
          </a:xfrm>
        </p:spPr>
        <p:txBody>
          <a:bodyPr/>
          <a:lstStyle/>
          <a:p>
            <a:pPr marL="342900" indent="-342900" eaLnBrk="1" hangingPunct="1">
              <a:buFont typeface="Wingdings" pitchFamily="2" charset="2"/>
              <a:buChar char="Ø"/>
            </a:pPr>
            <a:r>
              <a:rPr lang="ru-RU" sz="3200" dirty="0" smtClean="0">
                <a:solidFill>
                  <a:srgbClr val="0033CC"/>
                </a:solidFill>
              </a:rPr>
              <a:t>  «</a:t>
            </a:r>
            <a:r>
              <a:rPr lang="ru-RU" sz="3200" dirty="0">
                <a:solidFill>
                  <a:srgbClr val="0033CC"/>
                </a:solidFill>
              </a:rPr>
              <a:t>Насос» вибрирует, но не качает!!! </a:t>
            </a:r>
          </a:p>
        </p:txBody>
      </p:sp>
      <p:sp>
        <p:nvSpPr>
          <p:cNvPr id="7" name="Нижний колонтитул 6"/>
          <p:cNvSpPr>
            <a:spLocks noGrp="1"/>
          </p:cNvSpPr>
          <p:nvPr>
            <p:ph type="ftr" sz="quarter" idx="11"/>
          </p:nvPr>
        </p:nvSpPr>
        <p:spPr>
          <a:xfrm>
            <a:off x="3124200" y="6309320"/>
            <a:ext cx="2895600" cy="365125"/>
          </a:xfrm>
        </p:spPr>
        <p:txBody>
          <a:bodyPr/>
          <a:lstStyle/>
          <a:p>
            <a:pPr>
              <a:defRPr/>
            </a:pPr>
            <a:r>
              <a:rPr lang="ru-RU" dirty="0" smtClean="0"/>
              <a:t>МЮ</a:t>
            </a:r>
            <a:endParaRPr lang="ru-RU" dirty="0"/>
          </a:p>
        </p:txBody>
      </p:sp>
      <p:sp>
        <p:nvSpPr>
          <p:cNvPr id="8" name="Номер слайда 7"/>
          <p:cNvSpPr>
            <a:spLocks noGrp="1"/>
          </p:cNvSpPr>
          <p:nvPr>
            <p:ph type="sldNum" sz="quarter" idx="12"/>
          </p:nvPr>
        </p:nvSpPr>
        <p:spPr/>
        <p:txBody>
          <a:bodyPr/>
          <a:lstStyle/>
          <a:p>
            <a:pPr>
              <a:defRPr/>
            </a:pPr>
            <a:fld id="{C232CAB3-5023-4238-81A6-DF9307EB69E7}" type="slidenum">
              <a:rPr lang="ru-RU" smtClean="0"/>
              <a:pPr>
                <a:defRPr/>
              </a:pPr>
              <a:t>10</a:t>
            </a:fld>
            <a:endParaRPr lang="ru-RU"/>
          </a:p>
        </p:txBody>
      </p:sp>
      <p:pic>
        <p:nvPicPr>
          <p:cNvPr id="2050" name="Picture 2" descr="C:\Users\prepod\Машков\СЛУЖЕБНОЕ\УЧЕБА\КАРТИНКИ\ДЕФИБРИЛЛЯТОР\Кадр - 19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115" y="1628800"/>
            <a:ext cx="6911303" cy="416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59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6"/>
          <p:cNvSpPr>
            <a:spLocks noGrp="1"/>
          </p:cNvSpPr>
          <p:nvPr>
            <p:ph type="ftr" sz="quarter" idx="11"/>
          </p:nvPr>
        </p:nvSpPr>
        <p:spPr/>
        <p:txBody>
          <a:bodyPr/>
          <a:lstStyle/>
          <a:p>
            <a:pPr>
              <a:defRPr/>
            </a:pPr>
            <a:r>
              <a:rPr lang="ru-RU" dirty="0" smtClean="0"/>
              <a:t>МЮ</a:t>
            </a:r>
            <a:endParaRPr lang="ru-RU" dirty="0"/>
          </a:p>
        </p:txBody>
      </p:sp>
      <p:sp>
        <p:nvSpPr>
          <p:cNvPr id="8" name="Номер слайда 7"/>
          <p:cNvSpPr>
            <a:spLocks noGrp="1"/>
          </p:cNvSpPr>
          <p:nvPr>
            <p:ph type="sldNum" sz="quarter" idx="12"/>
          </p:nvPr>
        </p:nvSpPr>
        <p:spPr/>
        <p:txBody>
          <a:bodyPr/>
          <a:lstStyle/>
          <a:p>
            <a:pPr>
              <a:defRPr/>
            </a:pPr>
            <a:fld id="{C232CAB3-5023-4238-81A6-DF9307EB69E7}" type="slidenum">
              <a:rPr lang="ru-RU" smtClean="0"/>
              <a:pPr>
                <a:defRPr/>
              </a:pPr>
              <a:t>11</a:t>
            </a:fld>
            <a:endParaRPr lang="ru-RU"/>
          </a:p>
        </p:txBody>
      </p:sp>
      <p:sp>
        <p:nvSpPr>
          <p:cNvPr id="3" name="Прямоугольник 2"/>
          <p:cNvSpPr/>
          <p:nvPr/>
        </p:nvSpPr>
        <p:spPr>
          <a:xfrm>
            <a:off x="179512" y="404664"/>
            <a:ext cx="9145016" cy="1077218"/>
          </a:xfrm>
          <a:prstGeom prst="rect">
            <a:avLst/>
          </a:prstGeom>
        </p:spPr>
        <p:txBody>
          <a:bodyPr wrap="square">
            <a:spAutoFit/>
          </a:bodyPr>
          <a:lstStyle/>
          <a:p>
            <a:pPr marL="457200" indent="-457200">
              <a:buFont typeface="Wingdings" pitchFamily="2" charset="2"/>
              <a:buChar char="Ø"/>
            </a:pPr>
            <a:r>
              <a:rPr lang="ru-RU" sz="3200" b="1" dirty="0">
                <a:solidFill>
                  <a:srgbClr val="0033CC"/>
                </a:solidFill>
                <a:latin typeface="+mn-lt"/>
              </a:rPr>
              <a:t>Энергоресурс «насоса» расходуется лавинообразно без надежды на восполнение</a:t>
            </a:r>
          </a:p>
        </p:txBody>
      </p:sp>
      <p:pic>
        <p:nvPicPr>
          <p:cNvPr id="7170" name="Picture 2" descr="C:\Users\prepod\Pictures\121831012111113754726031303518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28800"/>
            <a:ext cx="5904657" cy="476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25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sz="half" idx="1"/>
          </p:nvPr>
        </p:nvSpPr>
        <p:spPr>
          <a:xfrm>
            <a:off x="0" y="620688"/>
            <a:ext cx="8893175" cy="5688632"/>
          </a:xfrm>
        </p:spPr>
        <p:txBody>
          <a:bodyPr/>
          <a:lstStyle/>
          <a:p>
            <a:pPr eaLnBrk="1" hangingPunct="1">
              <a:buFont typeface="Wingdings" pitchFamily="2" charset="2"/>
              <a:buChar char="Ø"/>
            </a:pPr>
            <a:r>
              <a:rPr lang="ru-RU" b="1" dirty="0" smtClean="0">
                <a:solidFill>
                  <a:srgbClr val="0033CC"/>
                </a:solidFill>
              </a:rPr>
              <a:t>Фибрилляции самопроизвольно не прекращаются…</a:t>
            </a:r>
          </a:p>
          <a:p>
            <a:pPr eaLnBrk="1" hangingPunct="1">
              <a:buFont typeface="Wingdings" pitchFamily="2" charset="2"/>
              <a:buChar char="Ø"/>
            </a:pPr>
            <a:endParaRPr lang="ru-RU" b="1" dirty="0" smtClean="0">
              <a:solidFill>
                <a:srgbClr val="0033CC"/>
              </a:solidFill>
            </a:endParaRPr>
          </a:p>
          <a:p>
            <a:pPr eaLnBrk="1" hangingPunct="1">
              <a:buFont typeface="Wingdings" pitchFamily="2" charset="2"/>
              <a:buChar char="ü"/>
            </a:pPr>
            <a:endParaRPr lang="ru-RU" dirty="0" smtClean="0">
              <a:solidFill>
                <a:schemeClr val="tx2"/>
              </a:solidFill>
            </a:endParaRPr>
          </a:p>
        </p:txBody>
      </p:sp>
      <p:sp>
        <p:nvSpPr>
          <p:cNvPr id="3" name="Нижний колонтитул 2"/>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92CD2448-5E64-4751-BFBC-474FFADA8407}" type="slidenum">
              <a:rPr lang="ru-RU" smtClean="0"/>
              <a:pPr>
                <a:defRPr/>
              </a:pPr>
              <a:t>12</a:t>
            </a:fld>
            <a:endParaRPr lang="ru-RU"/>
          </a:p>
        </p:txBody>
      </p:sp>
      <p:pic>
        <p:nvPicPr>
          <p:cNvPr id="3076" name="Picture 4" descr="C:\Users\prepod\Pictures\EKG-3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03" y="1556792"/>
            <a:ext cx="8136904" cy="406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4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5"/>
          <p:cNvSpPr>
            <a:spLocks noGrp="1"/>
          </p:cNvSpPr>
          <p:nvPr>
            <p:ph type="body" idx="1"/>
          </p:nvPr>
        </p:nvSpPr>
        <p:spPr>
          <a:xfrm>
            <a:off x="133453" y="620688"/>
            <a:ext cx="9001000" cy="639762"/>
          </a:xfrm>
        </p:spPr>
        <p:txBody>
          <a:bodyPr/>
          <a:lstStyle/>
          <a:p>
            <a:pPr marL="457200" indent="-457200" algn="l">
              <a:buFont typeface="Wingdings" pitchFamily="2" charset="2"/>
              <a:buChar char="Ø"/>
            </a:pPr>
            <a:r>
              <a:rPr lang="ru-RU" sz="2800" b="1" dirty="0">
                <a:solidFill>
                  <a:srgbClr val="0033CC"/>
                </a:solidFill>
                <a:latin typeface="+mn-lt"/>
                <a:ea typeface="+mn-ea"/>
                <a:cs typeface="+mn-cs"/>
              </a:rPr>
              <a:t>Единственное эффективное средство против фибрилляции – специальный электрический разряд</a:t>
            </a:r>
            <a:r>
              <a:rPr lang="ru-RU" sz="2800" b="1" dirty="0" smtClean="0">
                <a:solidFill>
                  <a:srgbClr val="0033CC"/>
                </a:solidFill>
                <a:latin typeface="+mn-lt"/>
                <a:ea typeface="+mn-ea"/>
                <a:cs typeface="+mn-cs"/>
              </a:rPr>
              <a:t>.</a:t>
            </a:r>
            <a:endParaRPr lang="ru-RU" sz="2800" b="1" dirty="0">
              <a:solidFill>
                <a:srgbClr val="0033CC"/>
              </a:solidFill>
              <a:latin typeface="+mn-lt"/>
              <a:ea typeface="+mn-ea"/>
              <a:cs typeface="+mn-cs"/>
            </a:endParaRPr>
          </a:p>
        </p:txBody>
      </p:sp>
      <p:sp>
        <p:nvSpPr>
          <p:cNvPr id="2" name="Объект 1"/>
          <p:cNvSpPr>
            <a:spLocks noGrp="1"/>
          </p:cNvSpPr>
          <p:nvPr>
            <p:ph sz="quarter" idx="4"/>
          </p:nvPr>
        </p:nvSpPr>
        <p:spPr/>
        <p:txBody>
          <a:bodyPr/>
          <a:lstStyle/>
          <a:p>
            <a:endParaRPr lang="ru-RU"/>
          </a:p>
        </p:txBody>
      </p:sp>
      <p:pic>
        <p:nvPicPr>
          <p:cNvPr id="1026" name="Picture 2" descr="C:\Users\prepod\Машков\СЛУЖЕБНОЕ\УЧЕБА\КАРТИНКИ\ДЕФИБРИЛЛЯТОР\Кадр - 39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443" y="1916832"/>
            <a:ext cx="5580000" cy="380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3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1"/>
          <p:cNvSpPr>
            <a:spLocks noGrp="1"/>
          </p:cNvSpPr>
          <p:nvPr>
            <p:ph sz="half" idx="2"/>
          </p:nvPr>
        </p:nvSpPr>
        <p:spPr>
          <a:xfrm>
            <a:off x="563554" y="332656"/>
            <a:ext cx="7920880" cy="1368152"/>
          </a:xfrm>
        </p:spPr>
        <p:txBody>
          <a:bodyPr/>
          <a:lstStyle/>
          <a:p>
            <a:pPr eaLnBrk="1" hangingPunct="1">
              <a:buFont typeface="Wingdings" pitchFamily="2" charset="2"/>
              <a:buChar char="Ø"/>
            </a:pPr>
            <a:r>
              <a:rPr lang="ru-RU" sz="2800" b="1" dirty="0" smtClean="0">
                <a:solidFill>
                  <a:srgbClr val="0033CC"/>
                </a:solidFill>
              </a:rPr>
              <a:t>   Дефибриллятор  -  прибор  генерирующий и наносящий этот разряд.</a:t>
            </a:r>
          </a:p>
          <a:p>
            <a:pPr marL="0" indent="0" eaLnBrk="1" hangingPunct="1">
              <a:buNone/>
            </a:pPr>
            <a:endParaRPr lang="ru-RU" sz="2800" b="1" dirty="0" smtClean="0">
              <a:solidFill>
                <a:srgbClr val="0033CC"/>
              </a:solidFill>
            </a:endParaRPr>
          </a:p>
        </p:txBody>
      </p:sp>
      <p:sp>
        <p:nvSpPr>
          <p:cNvPr id="3" name="Нижний колонтитул 2"/>
          <p:cNvSpPr>
            <a:spLocks noGrp="1"/>
          </p:cNvSpPr>
          <p:nvPr>
            <p:ph type="ftr" sz="quarter" idx="11"/>
          </p:nvPr>
        </p:nvSpPr>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9118ACAA-F1D4-495B-A141-44394D0C4343}" type="slidenum">
              <a:rPr lang="ru-RU" smtClean="0"/>
              <a:pPr>
                <a:defRPr/>
              </a:pPr>
              <a:t>14</a:t>
            </a:fld>
            <a:endParaRPr lang="ru-RU"/>
          </a:p>
        </p:txBody>
      </p:sp>
      <p:pic>
        <p:nvPicPr>
          <p:cNvPr id="5122" name="Picture 2" descr="C:\Users\prepod\Pictures\shutterstock_5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5" y="1772816"/>
            <a:ext cx="6552727" cy="436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84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1"/>
          <p:cNvSpPr>
            <a:spLocks noGrp="1"/>
          </p:cNvSpPr>
          <p:nvPr>
            <p:ph sz="half" idx="2"/>
          </p:nvPr>
        </p:nvSpPr>
        <p:spPr>
          <a:xfrm>
            <a:off x="563554" y="332656"/>
            <a:ext cx="7920880" cy="1368152"/>
          </a:xfrm>
        </p:spPr>
        <p:txBody>
          <a:bodyPr/>
          <a:lstStyle/>
          <a:p>
            <a:pPr eaLnBrk="1" hangingPunct="1">
              <a:buFont typeface="Wingdings" pitchFamily="2" charset="2"/>
              <a:buChar char="Ø"/>
            </a:pPr>
            <a:r>
              <a:rPr lang="ru-RU" sz="2800" b="1" dirty="0" smtClean="0">
                <a:solidFill>
                  <a:srgbClr val="0033CC"/>
                </a:solidFill>
              </a:rPr>
              <a:t>   Автоматический наружный дефибриллятор  (АНД рус. </a:t>
            </a:r>
            <a:r>
              <a:rPr lang="ru-RU" sz="2800" b="1" dirty="0">
                <a:solidFill>
                  <a:srgbClr val="0033CC"/>
                </a:solidFill>
              </a:rPr>
              <a:t>и</a:t>
            </a:r>
            <a:r>
              <a:rPr lang="ru-RU" sz="2800" b="1" dirty="0" smtClean="0">
                <a:solidFill>
                  <a:srgbClr val="0033CC"/>
                </a:solidFill>
              </a:rPr>
              <a:t>ли </a:t>
            </a:r>
            <a:r>
              <a:rPr lang="en-US" sz="2800" b="1" dirty="0" smtClean="0">
                <a:solidFill>
                  <a:srgbClr val="0033CC"/>
                </a:solidFill>
              </a:rPr>
              <a:t>AED</a:t>
            </a:r>
            <a:r>
              <a:rPr lang="ru-RU" sz="2800" b="1" dirty="0" smtClean="0">
                <a:solidFill>
                  <a:srgbClr val="0033CC"/>
                </a:solidFill>
              </a:rPr>
              <a:t> англ.) сам определяет необходимость разряда и сам наносит его</a:t>
            </a:r>
          </a:p>
          <a:p>
            <a:pPr marL="0" indent="0" eaLnBrk="1" hangingPunct="1">
              <a:buNone/>
            </a:pPr>
            <a:endParaRPr lang="ru-RU" sz="2800" b="1" dirty="0" smtClean="0">
              <a:solidFill>
                <a:srgbClr val="0033CC"/>
              </a:solidFill>
            </a:endParaRPr>
          </a:p>
        </p:txBody>
      </p:sp>
      <p:sp>
        <p:nvSpPr>
          <p:cNvPr id="3" name="Нижний колонтитул 2"/>
          <p:cNvSpPr>
            <a:spLocks noGrp="1"/>
          </p:cNvSpPr>
          <p:nvPr>
            <p:ph type="ftr" sz="quarter" idx="11"/>
          </p:nvPr>
        </p:nvSpPr>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9118ACAA-F1D4-495B-A141-44394D0C4343}" type="slidenum">
              <a:rPr lang="ru-RU" smtClean="0"/>
              <a:pPr>
                <a:defRPr/>
              </a:pPr>
              <a:t>15</a:t>
            </a:fld>
            <a:endParaRPr lang="ru-RU"/>
          </a:p>
        </p:txBody>
      </p:sp>
      <p:sp>
        <p:nvSpPr>
          <p:cNvPr id="2" name="TextBox 1"/>
          <p:cNvSpPr txBox="1"/>
          <p:nvPr/>
        </p:nvSpPr>
        <p:spPr>
          <a:xfrm>
            <a:off x="2675102" y="5723030"/>
            <a:ext cx="4330929" cy="523220"/>
          </a:xfrm>
          <a:prstGeom prst="rect">
            <a:avLst/>
          </a:prstGeom>
          <a:noFill/>
        </p:spPr>
        <p:txBody>
          <a:bodyPr wrap="none" rtlCol="0">
            <a:spAutoFit/>
          </a:bodyPr>
          <a:lstStyle/>
          <a:p>
            <a:r>
              <a:rPr lang="ru-RU" sz="2800" b="1" dirty="0">
                <a:solidFill>
                  <a:srgbClr val="0033CC"/>
                </a:solidFill>
                <a:latin typeface="+mn-lt"/>
              </a:rPr>
              <a:t>Только наклей электроды!</a:t>
            </a:r>
          </a:p>
        </p:txBody>
      </p:sp>
      <p:pic>
        <p:nvPicPr>
          <p:cNvPr id="2050" name="Picture 2" descr="G:\АНД\картинки АНД\филипс АНД  в педиатрии.jpg"/>
          <p:cNvPicPr>
            <a:picLocks noChangeAspect="1" noChangeArrowheads="1"/>
          </p:cNvPicPr>
          <p:nvPr/>
        </p:nvPicPr>
        <p:blipFill>
          <a:blip r:embed="rId2" cstate="print"/>
          <a:srcRect/>
          <a:stretch>
            <a:fillRect/>
          </a:stretch>
        </p:blipFill>
        <p:spPr bwMode="auto">
          <a:xfrm>
            <a:off x="323528" y="2276872"/>
            <a:ext cx="3986508" cy="2546768"/>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28909"/>
            <a:ext cx="4263581" cy="339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270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шаг 18 ритм изменился шок отменен.avi">
            <a:hlinkClick r:id="" action="ppaction://media"/>
          </p:cNvPr>
          <p:cNvPicPr>
            <a:picLocks noRot="1" noChangeAspect="1"/>
          </p:cNvPicPr>
          <p:nvPr>
            <a:videoFile r:link="rId1"/>
          </p:nvPr>
        </p:nvPicPr>
        <p:blipFill>
          <a:blip r:embed="rId5" cstate="print"/>
          <a:stretch>
            <a:fillRect/>
          </a:stretch>
        </p:blipFill>
        <p:spPr>
          <a:xfrm>
            <a:off x="5364088" y="2924944"/>
            <a:ext cx="30480" cy="22860"/>
          </a:xfrm>
          <a:prstGeom prst="rect">
            <a:avLst/>
          </a:prstGeom>
        </p:spPr>
      </p:pic>
      <p:sp>
        <p:nvSpPr>
          <p:cNvPr id="25602" name="Объект 1"/>
          <p:cNvSpPr>
            <a:spLocks noGrp="1"/>
          </p:cNvSpPr>
          <p:nvPr>
            <p:ph sz="half" idx="2"/>
          </p:nvPr>
        </p:nvSpPr>
        <p:spPr>
          <a:xfrm>
            <a:off x="251520" y="260648"/>
            <a:ext cx="8784976" cy="6192688"/>
          </a:xfrm>
        </p:spPr>
        <p:txBody>
          <a:bodyPr/>
          <a:lstStyle/>
          <a:p>
            <a:pPr eaLnBrk="1" hangingPunct="1">
              <a:buFont typeface="Wingdings" pitchFamily="2" charset="2"/>
              <a:buChar char="Ø"/>
            </a:pPr>
            <a:endParaRPr lang="ru-RU" sz="2800" b="1" dirty="0" smtClean="0">
              <a:solidFill>
                <a:srgbClr val="0033CC"/>
              </a:solidFill>
            </a:endParaRPr>
          </a:p>
          <a:p>
            <a:pPr eaLnBrk="1" hangingPunct="1">
              <a:buFont typeface="Wingdings" pitchFamily="2" charset="2"/>
              <a:buChar char="Ø"/>
            </a:pPr>
            <a:r>
              <a:rPr lang="ru-RU" sz="2800" b="1" dirty="0" smtClean="0">
                <a:solidFill>
                  <a:srgbClr val="0033CC"/>
                </a:solidFill>
              </a:rPr>
              <a:t>В  АНД </a:t>
            </a:r>
            <a:r>
              <a:rPr lang="ru-RU" sz="2800" b="1" dirty="0">
                <a:solidFill>
                  <a:srgbClr val="0033CC"/>
                </a:solidFill>
              </a:rPr>
              <a:t>встроен «авто-суфлер» </a:t>
            </a:r>
            <a:endParaRPr lang="ru-RU" sz="2800" b="1" dirty="0" smtClean="0">
              <a:solidFill>
                <a:srgbClr val="0033CC"/>
              </a:solidFill>
            </a:endParaRPr>
          </a:p>
          <a:p>
            <a:pPr marL="0" indent="0" eaLnBrk="1" hangingPunct="1">
              <a:buNone/>
            </a:pPr>
            <a:r>
              <a:rPr lang="ru-RU" sz="2800" b="1" dirty="0" smtClean="0">
                <a:solidFill>
                  <a:srgbClr val="0033CC"/>
                </a:solidFill>
              </a:rPr>
              <a:t>  </a:t>
            </a:r>
            <a:r>
              <a:rPr lang="ru-RU" sz="2800" b="1" dirty="0" smtClean="0">
                <a:solidFill>
                  <a:schemeClr val="tx2">
                    <a:lumMod val="60000"/>
                    <a:lumOff val="40000"/>
                  </a:schemeClr>
                </a:solidFill>
              </a:rPr>
              <a:t>голосовой </a:t>
            </a:r>
            <a:r>
              <a:rPr lang="ru-RU" sz="2800" b="1" dirty="0">
                <a:solidFill>
                  <a:schemeClr val="tx2">
                    <a:lumMod val="60000"/>
                    <a:lumOff val="40000"/>
                  </a:schemeClr>
                </a:solidFill>
              </a:rPr>
              <a:t>подсказчик + </a:t>
            </a:r>
            <a:r>
              <a:rPr lang="ru-RU" sz="2800" b="1" dirty="0" smtClean="0">
                <a:solidFill>
                  <a:schemeClr val="tx2">
                    <a:lumMod val="60000"/>
                    <a:lumOff val="40000"/>
                  </a:schemeClr>
                </a:solidFill>
              </a:rPr>
              <a:t>текст на экране (или графика) </a:t>
            </a:r>
            <a:endParaRPr lang="ru-RU" sz="2800" b="1" dirty="0">
              <a:solidFill>
                <a:schemeClr val="tx2">
                  <a:lumMod val="60000"/>
                  <a:lumOff val="40000"/>
                </a:schemeClr>
              </a:solidFill>
            </a:endParaRPr>
          </a:p>
          <a:p>
            <a:pPr marL="0" indent="0" eaLnBrk="1" hangingPunct="1">
              <a:buNone/>
            </a:pPr>
            <a:endParaRPr lang="ru-RU" sz="2800" b="1" dirty="0" smtClean="0">
              <a:solidFill>
                <a:schemeClr val="tx2">
                  <a:lumMod val="60000"/>
                  <a:lumOff val="40000"/>
                </a:schemeClr>
              </a:solidFill>
            </a:endParaRPr>
          </a:p>
        </p:txBody>
      </p:sp>
      <p:sp>
        <p:nvSpPr>
          <p:cNvPr id="3"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9118ACAA-F1D4-495B-A141-44394D0C4343}" type="slidenum">
              <a:rPr lang="ru-RU" smtClean="0"/>
              <a:pPr>
                <a:defRPr/>
              </a:pPr>
              <a:t>16</a:t>
            </a:fld>
            <a:endParaRPr lang="ru-RU"/>
          </a:p>
        </p:txBody>
      </p:sp>
      <p:pic>
        <p:nvPicPr>
          <p:cNvPr id="8195" name="Picture 3" descr="C:\Users\prepod\Машков\СЛУЖЕБНОЕ\УЧЕБА\СЛР\АНД\AED картинки\zoll графика на корпусе.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2389518"/>
            <a:ext cx="2421880" cy="3641857"/>
          </a:xfrm>
          <a:prstGeom prst="rect">
            <a:avLst/>
          </a:prstGeom>
          <a:noFill/>
          <a:extLst>
            <a:ext uri="{909E8E84-426E-40DD-AFC4-6F175D3DCCD1}">
              <a14:hiddenFill xmlns:a14="http://schemas.microsoft.com/office/drawing/2010/main">
                <a:solidFill>
                  <a:srgbClr val="FFFFFF"/>
                </a:solidFill>
              </a14:hiddenFill>
            </a:ext>
          </a:extLst>
        </p:spPr>
      </p:pic>
      <p:sp>
        <p:nvSpPr>
          <p:cNvPr id="9" name="7-конечная звезда 8"/>
          <p:cNvSpPr/>
          <p:nvPr/>
        </p:nvSpPr>
        <p:spPr>
          <a:xfrm>
            <a:off x="4067944" y="4365104"/>
            <a:ext cx="144016" cy="14401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4801929" y="5576235"/>
            <a:ext cx="3276364" cy="369332"/>
          </a:xfrm>
          <a:prstGeom prst="rect">
            <a:avLst/>
          </a:prstGeom>
          <a:solidFill>
            <a:srgbClr val="92D050"/>
          </a:solidFill>
        </p:spPr>
        <p:txBody>
          <a:bodyPr wrap="square" rtlCol="0">
            <a:spAutoFit/>
          </a:bodyPr>
          <a:lstStyle/>
          <a:p>
            <a:r>
              <a:rPr lang="ru-RU" dirty="0" smtClean="0">
                <a:cs typeface="Arabic Typesetting" pitchFamily="66" charset="-78"/>
              </a:rPr>
              <a:t>НЕ КАСАЙТЕСЬ ПАЦИЕНТА</a:t>
            </a:r>
            <a:endParaRPr lang="ru-RU" dirty="0">
              <a:cs typeface="Arabic Typesetting" pitchFamily="66" charset="-78"/>
            </a:endParaRPr>
          </a:p>
        </p:txBody>
      </p:sp>
      <p:pic>
        <p:nvPicPr>
          <p:cNvPr id="3074" name="Picture 2" descr="G:\АНД\картинки АНД\дисплей АНД Шиллер 2.png"/>
          <p:cNvPicPr>
            <a:picLocks noChangeAspect="1" noChangeArrowheads="1"/>
          </p:cNvPicPr>
          <p:nvPr/>
        </p:nvPicPr>
        <p:blipFill>
          <a:blip r:embed="rId7" cstate="print"/>
          <a:srcRect/>
          <a:stretch>
            <a:fillRect/>
          </a:stretch>
        </p:blipFill>
        <p:spPr bwMode="auto">
          <a:xfrm>
            <a:off x="4572000" y="2420888"/>
            <a:ext cx="3736222" cy="2676300"/>
          </a:xfrm>
          <a:prstGeom prst="rect">
            <a:avLst/>
          </a:prstGeom>
          <a:noFill/>
        </p:spPr>
      </p:pic>
      <p:pic>
        <p:nvPicPr>
          <p:cNvPr id="2050" name="Picture 2" descr="C:\Users\prepod\Машков\СЛУЖЕБНОЕ\УЧЕБА\КАРТИНКИ\иконки\metamg220s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8590">
            <a:off x="500651" y="2713738"/>
            <a:ext cx="879098" cy="77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1.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635401" y="3668931"/>
            <a:ext cx="609600" cy="609600"/>
          </a:xfrm>
          <a:prstGeom prst="rect">
            <a:avLst/>
          </a:prstGeom>
        </p:spPr>
      </p:pic>
    </p:spTree>
    <p:extLst>
      <p:ext uri="{BB962C8B-B14F-4D97-AF65-F5344CB8AC3E}">
        <p14:creationId xmlns:p14="http://schemas.microsoft.com/office/powerpoint/2010/main" val="215451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10000" fill="hold" grpId="0" nodeType="withEffect">
                                  <p:stCondLst>
                                    <p:cond delay="0"/>
                                  </p:stCondLst>
                                  <p:childTnLst>
                                    <p:animClr clrSpc="hsl" dir="cw">
                                      <p:cBhvr override="childStyle">
                                        <p:cTn id="6" dur="1000" fill="hold"/>
                                        <p:tgtEl>
                                          <p:spTgt spid="9"/>
                                        </p:tgtEl>
                                        <p:attrNameLst>
                                          <p:attrName>style.color</p:attrName>
                                        </p:attrNameLst>
                                      </p:cBhvr>
                                      <p:by>
                                        <p:hsl h="0" s="-12549" l="-25098"/>
                                      </p:by>
                                    </p:animClr>
                                    <p:animClr clrSpc="hsl" dir="cw">
                                      <p:cBhvr>
                                        <p:cTn id="7" dur="1000" fill="hold"/>
                                        <p:tgtEl>
                                          <p:spTgt spid="9"/>
                                        </p:tgtEl>
                                        <p:attrNameLst>
                                          <p:attrName>fillcolor</p:attrName>
                                        </p:attrNameLst>
                                      </p:cBhvr>
                                      <p:by>
                                        <p:hsl h="0" s="-12549" l="-25098"/>
                                      </p:by>
                                    </p:animClr>
                                    <p:animClr clrSpc="hsl" dir="cw">
                                      <p:cBhvr>
                                        <p:cTn id="8" dur="1000" fill="hold"/>
                                        <p:tgtEl>
                                          <p:spTgt spid="9"/>
                                        </p:tgtEl>
                                        <p:attrNameLst>
                                          <p:attrName>stroke.color</p:attrName>
                                        </p:attrNameLst>
                                      </p:cBhvr>
                                      <p:by>
                                        <p:hsl h="0" s="-12549" l="-25098"/>
                                      </p:by>
                                    </p:animClr>
                                    <p:set>
                                      <p:cBhvr>
                                        <p:cTn id="9" dur="1000" fill="hold"/>
                                        <p:tgtEl>
                                          <p:spTgt spid="9"/>
                                        </p:tgtEl>
                                        <p:attrNameLst>
                                          <p:attrName>fill.type</p:attrName>
                                        </p:attrNameLst>
                                      </p:cBhvr>
                                      <p:to>
                                        <p:strVal val="solid"/>
                                      </p:to>
                                    </p:set>
                                  </p:childTnLst>
                                </p:cTn>
                              </p:par>
                              <p:par>
                                <p:cTn id="10" presetID="29" presetClass="entr" presetSubtype="0" fill="hold" nodeType="with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p:cTn id="12" dur="20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13" dur="2000" fill="hold"/>
                                        <p:tgtEl>
                                          <p:spTgt spid="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7">
                                            <p:txEl>
                                              <p:pRg st="0" end="0"/>
                                            </p:txEl>
                                          </p:spTgt>
                                        </p:tgtEl>
                                      </p:cBhvr>
                                    </p:animEffect>
                                  </p:childTnLst>
                                </p:cTn>
                              </p:par>
                              <p:par>
                                <p:cTn id="15" presetID="32" presetClass="emph" presetSubtype="0" fill="hold" nodeType="withEffect">
                                  <p:stCondLst>
                                    <p:cond delay="0"/>
                                  </p:stCondLst>
                                  <p:childTnLst>
                                    <p:animRot by="120000">
                                      <p:cBhvr>
                                        <p:cTn id="16" dur="700" fill="hold">
                                          <p:stCondLst>
                                            <p:cond delay="0"/>
                                          </p:stCondLst>
                                        </p:cTn>
                                        <p:tgtEl>
                                          <p:spTgt spid="2050"/>
                                        </p:tgtEl>
                                        <p:attrNameLst>
                                          <p:attrName>r</p:attrName>
                                        </p:attrNameLst>
                                      </p:cBhvr>
                                    </p:animRot>
                                    <p:animRot by="-240000">
                                      <p:cBhvr>
                                        <p:cTn id="17" dur="1400" fill="hold">
                                          <p:stCondLst>
                                            <p:cond delay="1400"/>
                                          </p:stCondLst>
                                        </p:cTn>
                                        <p:tgtEl>
                                          <p:spTgt spid="2050"/>
                                        </p:tgtEl>
                                        <p:attrNameLst>
                                          <p:attrName>r</p:attrName>
                                        </p:attrNameLst>
                                      </p:cBhvr>
                                    </p:animRot>
                                    <p:animRot by="240000">
                                      <p:cBhvr>
                                        <p:cTn id="18" dur="1400" fill="hold">
                                          <p:stCondLst>
                                            <p:cond delay="2800"/>
                                          </p:stCondLst>
                                        </p:cTn>
                                        <p:tgtEl>
                                          <p:spTgt spid="2050"/>
                                        </p:tgtEl>
                                        <p:attrNameLst>
                                          <p:attrName>r</p:attrName>
                                        </p:attrNameLst>
                                      </p:cBhvr>
                                    </p:animRot>
                                    <p:animRot by="-240000">
                                      <p:cBhvr>
                                        <p:cTn id="19" dur="1400" fill="hold">
                                          <p:stCondLst>
                                            <p:cond delay="4200"/>
                                          </p:stCondLst>
                                        </p:cTn>
                                        <p:tgtEl>
                                          <p:spTgt spid="2050"/>
                                        </p:tgtEl>
                                        <p:attrNameLst>
                                          <p:attrName>r</p:attrName>
                                        </p:attrNameLst>
                                      </p:cBhvr>
                                    </p:animRot>
                                    <p:animRot by="120000">
                                      <p:cBhvr>
                                        <p:cTn id="20" dur="1400" fill="hold">
                                          <p:stCondLst>
                                            <p:cond delay="5600"/>
                                          </p:stCondLst>
                                        </p:cTn>
                                        <p:tgtEl>
                                          <p:spTgt spid="2050"/>
                                        </p:tgtEl>
                                        <p:attrNameLst>
                                          <p:attrName>r</p:attrName>
                                        </p:attrNameLst>
                                      </p:cBhvr>
                                    </p:animRot>
                                  </p:childTnLst>
                                </p:cTn>
                              </p:par>
                              <p:par>
                                <p:cTn id="21" presetID="1" presetClass="mediacall" presetSubtype="0" fill="hold" nodeType="withEffect">
                                  <p:stCondLst>
                                    <p:cond delay="0"/>
                                  </p:stCondLst>
                                  <p:childTnLst>
                                    <p:cmd type="call" cmd="playFrom(0.0)">
                                      <p:cBhvr>
                                        <p:cTn id="22" dur="691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3" repeatCount="2000" fill="hold" display="0">
                  <p:stCondLst>
                    <p:cond delay="indefinite"/>
                  </p:stCondLst>
                  <p:endCondLst>
                    <p:cond evt="onPrev" delay="0">
                      <p:tgtEl>
                        <p:sldTgt/>
                      </p:tgtEl>
                    </p:cond>
                  </p:endCondLst>
                </p:cTn>
                <p:tgtEl>
                  <p:spTgt spid="19"/>
                </p:tgtEl>
              </p:cMediaNode>
            </p:video>
            <p:audio>
              <p:cMediaNode vol="80000">
                <p:cTn id="24" fill="hold" display="0">
                  <p:stCondLst>
                    <p:cond delay="indefinite"/>
                  </p:stCondLst>
                  <p:endCondLst>
                    <p:cond evt="onStopAudio" delay="0">
                      <p:tgtEl>
                        <p:sldTgt/>
                      </p:tgtEl>
                    </p:cond>
                  </p:endCondLst>
                </p:cTn>
                <p:tgtEl>
                  <p:spTgt spid="12"/>
                </p:tgtEl>
              </p:cMediaNode>
            </p:audio>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a:xfrm>
            <a:off x="-4385" y="332656"/>
            <a:ext cx="9144000" cy="6264696"/>
          </a:xfrm>
        </p:spPr>
        <p:txBody>
          <a:bodyPr/>
          <a:lstStyle/>
          <a:p>
            <a:pPr eaLnBrk="1" hangingPunct="1">
              <a:lnSpc>
                <a:spcPct val="90000"/>
              </a:lnSpc>
              <a:buFont typeface="Wingdings" pitchFamily="2" charset="2"/>
              <a:buChar char="Ш"/>
            </a:pPr>
            <a:r>
              <a:rPr lang="ru-RU" sz="2800" b="1" dirty="0" smtClean="0">
                <a:solidFill>
                  <a:srgbClr val="0033CC"/>
                </a:solidFill>
              </a:rPr>
              <a:t>АНД </a:t>
            </a:r>
            <a:r>
              <a:rPr lang="ru-RU" sz="2800" b="1" dirty="0">
                <a:solidFill>
                  <a:srgbClr val="0033CC"/>
                </a:solidFill>
              </a:rPr>
              <a:t>безопасен для оператора и окружающих , если следовать голосовым и текстовым инструкциям! </a:t>
            </a:r>
          </a:p>
          <a:p>
            <a:pPr eaLnBrk="1" hangingPunct="1">
              <a:lnSpc>
                <a:spcPct val="90000"/>
              </a:lnSpc>
              <a:buNone/>
            </a:pPr>
            <a:endParaRPr lang="ru-RU" b="1" dirty="0" smtClean="0">
              <a:solidFill>
                <a:srgbClr val="0033CC"/>
              </a:solidFill>
            </a:endParaRPr>
          </a:p>
          <a:p>
            <a:pPr eaLnBrk="1" hangingPunct="1">
              <a:lnSpc>
                <a:spcPct val="90000"/>
              </a:lnSpc>
              <a:buNone/>
            </a:pPr>
            <a:r>
              <a:rPr lang="ru-RU" b="1" dirty="0" smtClean="0">
                <a:solidFill>
                  <a:srgbClr val="0033CC"/>
                </a:solidFill>
              </a:rPr>
              <a:t>  </a:t>
            </a:r>
            <a:endParaRPr lang="ru-RU" b="1" dirty="0">
              <a:solidFill>
                <a:srgbClr val="0033CC"/>
              </a:solidFill>
            </a:endParaRPr>
          </a:p>
          <a:p>
            <a:pPr eaLnBrk="1" hangingPunct="1">
              <a:lnSpc>
                <a:spcPct val="90000"/>
              </a:lnSpc>
              <a:buNone/>
            </a:pPr>
            <a:endParaRPr lang="ru-RU" b="1" dirty="0" smtClean="0">
              <a:solidFill>
                <a:srgbClr val="0033CC"/>
              </a:solidFill>
            </a:endParaRPr>
          </a:p>
          <a:p>
            <a:pPr eaLnBrk="1" hangingPunct="1">
              <a:lnSpc>
                <a:spcPct val="90000"/>
              </a:lnSpc>
              <a:buNone/>
            </a:pPr>
            <a:endParaRPr lang="ru-RU" b="1" dirty="0">
              <a:solidFill>
                <a:srgbClr val="0033CC"/>
              </a:solidFill>
            </a:endParaRPr>
          </a:p>
          <a:p>
            <a:pPr eaLnBrk="1" hangingPunct="1">
              <a:lnSpc>
                <a:spcPct val="90000"/>
              </a:lnSpc>
              <a:buNone/>
            </a:pPr>
            <a:endParaRPr lang="ru-RU" b="1" dirty="0" smtClean="0">
              <a:solidFill>
                <a:srgbClr val="0033CC"/>
              </a:solidFill>
            </a:endParaRPr>
          </a:p>
          <a:p>
            <a:pPr eaLnBrk="1" hangingPunct="1">
              <a:lnSpc>
                <a:spcPct val="90000"/>
              </a:lnSpc>
              <a:buFont typeface="Wingdings" pitchFamily="2" charset="2"/>
              <a:buChar char="Ш"/>
            </a:pPr>
            <a:endParaRPr lang="ru-RU" b="1" dirty="0" smtClean="0">
              <a:solidFill>
                <a:srgbClr val="0033CC"/>
              </a:solidFill>
            </a:endParaRP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EA0A8815-A96C-4D56-940A-F478EF769F3D}" type="slidenum">
              <a:rPr lang="ru-RU" smtClean="0"/>
              <a:pPr>
                <a:defRPr/>
              </a:pPr>
              <a:t>17</a:t>
            </a:fld>
            <a:endParaRPr lang="ru-RU"/>
          </a:p>
        </p:txBody>
      </p:sp>
      <p:pic>
        <p:nvPicPr>
          <p:cNvPr id="1026" name="Picture 2" descr="C:\Users\prepod\Pictures\не касайтесь пацента.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00808"/>
            <a:ext cx="6552728" cy="34401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5536" y="5830525"/>
            <a:ext cx="7920880" cy="400110"/>
          </a:xfrm>
          <a:prstGeom prst="rect">
            <a:avLst/>
          </a:prstGeom>
          <a:solidFill>
            <a:srgbClr val="92D050"/>
          </a:solidFill>
        </p:spPr>
        <p:txBody>
          <a:bodyPr wrap="square" rtlCol="0">
            <a:spAutoFit/>
          </a:bodyPr>
          <a:lstStyle/>
          <a:p>
            <a:r>
              <a:rPr lang="ru-RU" sz="2000" dirty="0" smtClean="0">
                <a:cs typeface="David" pitchFamily="34" charset="-79"/>
              </a:rPr>
              <a:t>НЕ КАСАЙТЕСЬ ПАЦИЕНТА.НАЖМИТЕ МИГАЮЩУЮ КНОПКУ</a:t>
            </a:r>
            <a:endParaRPr lang="ru-RU" sz="2000" dirty="0">
              <a:cs typeface="David" pitchFamily="34" charset="-79"/>
            </a:endParaRPr>
          </a:p>
        </p:txBody>
      </p:sp>
      <p:sp>
        <p:nvSpPr>
          <p:cNvPr id="5" name="TextBox 4"/>
          <p:cNvSpPr txBox="1"/>
          <p:nvPr/>
        </p:nvSpPr>
        <p:spPr>
          <a:xfrm>
            <a:off x="197669" y="5339810"/>
            <a:ext cx="1800200" cy="369332"/>
          </a:xfrm>
          <a:prstGeom prst="rect">
            <a:avLst/>
          </a:prstGeom>
          <a:noFill/>
        </p:spPr>
        <p:txBody>
          <a:bodyPr wrap="square" rtlCol="0">
            <a:spAutoFit/>
          </a:bodyPr>
          <a:lstStyle/>
          <a:p>
            <a:r>
              <a:rPr lang="ru-RU" b="1" dirty="0" smtClean="0"/>
              <a:t>На дисплее</a:t>
            </a:r>
            <a:r>
              <a:rPr lang="ru-RU" dirty="0" smtClean="0"/>
              <a:t>:</a:t>
            </a:r>
            <a:endParaRPr lang="ru-RU" dirty="0"/>
          </a:p>
        </p:txBody>
      </p:sp>
      <p:pic>
        <p:nvPicPr>
          <p:cNvPr id="4" name="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6793" y="169343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xEl>
                                              <p:pRg st="0" end="0"/>
                                            </p:txEl>
                                          </p:spTgt>
                                        </p:tgtEl>
                                      </p:cBhvr>
                                    </p:animEffect>
                                  </p:childTnLst>
                                </p:cTn>
                              </p:par>
                              <p:par>
                                <p:cTn id="10" presetID="1" presetClass="mediacall" presetSubtype="0" fill="hold" nodeType="withEffect">
                                  <p:stCondLst>
                                    <p:cond delay="0"/>
                                  </p:stCondLst>
                                  <p:childTnLst>
                                    <p:cmd type="call" cmd="playFrom(0.0)">
                                      <p:cBhvr>
                                        <p:cTn id="11" dur="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188641"/>
            <a:ext cx="8892480" cy="1296144"/>
          </a:xfrm>
        </p:spPr>
        <p:txBody>
          <a:bodyPr/>
          <a:lstStyle/>
          <a:p>
            <a:pPr eaLnBrk="1" hangingPunct="1">
              <a:lnSpc>
                <a:spcPct val="90000"/>
              </a:lnSpc>
              <a:buFont typeface="Wingdings" pitchFamily="2" charset="2"/>
              <a:buChar char="Ш"/>
            </a:pPr>
            <a:r>
              <a:rPr lang="ru-RU" b="1" dirty="0">
                <a:solidFill>
                  <a:srgbClr val="0033CC"/>
                </a:solidFill>
              </a:rPr>
              <a:t>Авто-суфлер будет «вести» оператора </a:t>
            </a:r>
            <a:r>
              <a:rPr lang="ru-RU" b="1" dirty="0" smtClean="0">
                <a:solidFill>
                  <a:srgbClr val="0033CC"/>
                </a:solidFill>
              </a:rPr>
              <a:t>при </a:t>
            </a:r>
            <a:r>
              <a:rPr lang="ru-RU" b="1" dirty="0">
                <a:solidFill>
                  <a:srgbClr val="0033CC"/>
                </a:solidFill>
              </a:rPr>
              <a:t>выполнении им реанимации, даже если дефибрилляция не нужна или выполнена!</a:t>
            </a:r>
          </a:p>
          <a:p>
            <a:pPr eaLnBrk="1" hangingPunct="1">
              <a:lnSpc>
                <a:spcPct val="90000"/>
              </a:lnSpc>
              <a:buFont typeface="Wingdings" pitchFamily="2" charset="2"/>
              <a:buChar char="Ш"/>
            </a:pPr>
            <a:endParaRPr lang="ru-RU" b="1" dirty="0">
              <a:solidFill>
                <a:srgbClr val="0033CC"/>
              </a:solidFill>
            </a:endParaRPr>
          </a:p>
          <a:p>
            <a:endParaRPr lang="ru-RU" dirty="0"/>
          </a:p>
        </p:txBody>
      </p:sp>
      <p:sp>
        <p:nvSpPr>
          <p:cNvPr id="5" name="Нижний колонтитул 4"/>
          <p:cNvSpPr>
            <a:spLocks noGrp="1"/>
          </p:cNvSpPr>
          <p:nvPr>
            <p:ph type="ftr" sz="quarter" idx="11"/>
          </p:nvPr>
        </p:nvSpPr>
        <p:spPr/>
        <p:txBody>
          <a:bodyPr/>
          <a:lstStyle/>
          <a:p>
            <a:pPr>
              <a:defRPr/>
            </a:pPr>
            <a:r>
              <a:rPr lang="ru-RU" smtClean="0"/>
              <a:t>МЮ</a:t>
            </a:r>
            <a:endParaRPr lang="ru-RU"/>
          </a:p>
        </p:txBody>
      </p:sp>
      <p:sp>
        <p:nvSpPr>
          <p:cNvPr id="6" name="Номер слайда 5"/>
          <p:cNvSpPr>
            <a:spLocks noGrp="1"/>
          </p:cNvSpPr>
          <p:nvPr>
            <p:ph type="sldNum" sz="quarter" idx="12"/>
          </p:nvPr>
        </p:nvSpPr>
        <p:spPr/>
        <p:txBody>
          <a:bodyPr/>
          <a:lstStyle/>
          <a:p>
            <a:pPr>
              <a:defRPr/>
            </a:pPr>
            <a:fld id="{000A451A-F69F-452A-B6D1-37FCC9CDDB64}" type="slidenum">
              <a:rPr lang="ru-RU" smtClean="0"/>
              <a:pPr>
                <a:defRPr/>
              </a:pPr>
              <a:t>18</a:t>
            </a:fld>
            <a:endParaRPr lang="ru-RU"/>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556792"/>
            <a:ext cx="3718525" cy="482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79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0" y="620688"/>
            <a:ext cx="8892480" cy="936104"/>
          </a:xfrm>
        </p:spPr>
        <p:txBody>
          <a:bodyPr/>
          <a:lstStyle/>
          <a:p>
            <a:pPr eaLnBrk="1" hangingPunct="1">
              <a:lnSpc>
                <a:spcPct val="90000"/>
              </a:lnSpc>
              <a:buFont typeface="Wingdings" pitchFamily="2" charset="2"/>
              <a:buChar char="Ш"/>
            </a:pPr>
            <a:r>
              <a:rPr lang="ru-RU" b="1" dirty="0" smtClean="0">
                <a:solidFill>
                  <a:srgbClr val="0033CC"/>
                </a:solidFill>
              </a:rPr>
              <a:t>Есть дефибрилляторы с </a:t>
            </a:r>
            <a:r>
              <a:rPr lang="ru-RU" b="1" dirty="0">
                <a:solidFill>
                  <a:srgbClr val="0033CC"/>
                </a:solidFill>
              </a:rPr>
              <a:t>функцией контроля качества </a:t>
            </a:r>
            <a:r>
              <a:rPr lang="ru-RU" b="1" dirty="0" smtClean="0">
                <a:solidFill>
                  <a:srgbClr val="0033CC"/>
                </a:solidFill>
              </a:rPr>
              <a:t>проводимого непрямого массажа сердца!</a:t>
            </a:r>
            <a:endParaRPr lang="ru-RU" b="1" dirty="0">
              <a:solidFill>
                <a:srgbClr val="0033CC"/>
              </a:solidFill>
            </a:endParaRPr>
          </a:p>
          <a:p>
            <a:pPr marL="0" indent="0" eaLnBrk="1" hangingPunct="1">
              <a:lnSpc>
                <a:spcPct val="90000"/>
              </a:lnSpc>
              <a:buNone/>
            </a:pPr>
            <a:endParaRPr lang="ru-RU" b="1" dirty="0">
              <a:solidFill>
                <a:srgbClr val="0033CC"/>
              </a:solidFill>
            </a:endParaRPr>
          </a:p>
          <a:p>
            <a:pPr eaLnBrk="1" hangingPunct="1">
              <a:lnSpc>
                <a:spcPct val="90000"/>
              </a:lnSpc>
              <a:buFont typeface="Wingdings" pitchFamily="2" charset="2"/>
              <a:buChar char="Ш"/>
            </a:pPr>
            <a:endParaRPr lang="ru-RU" b="1" dirty="0">
              <a:solidFill>
                <a:srgbClr val="0033CC"/>
              </a:solidFill>
            </a:endParaRPr>
          </a:p>
          <a:p>
            <a:endParaRPr lang="ru-RU" dirty="0"/>
          </a:p>
        </p:txBody>
      </p:sp>
      <p:sp>
        <p:nvSpPr>
          <p:cNvPr id="5" name="Нижний колонтитул 4"/>
          <p:cNvSpPr>
            <a:spLocks noGrp="1"/>
          </p:cNvSpPr>
          <p:nvPr>
            <p:ph type="ftr" sz="quarter" idx="11"/>
          </p:nvPr>
        </p:nvSpPr>
        <p:spPr/>
        <p:txBody>
          <a:bodyPr/>
          <a:lstStyle/>
          <a:p>
            <a:pPr>
              <a:defRPr/>
            </a:pPr>
            <a:r>
              <a:rPr lang="ru-RU" smtClean="0"/>
              <a:t>МЮ</a:t>
            </a:r>
            <a:endParaRPr lang="ru-RU"/>
          </a:p>
        </p:txBody>
      </p:sp>
      <p:sp>
        <p:nvSpPr>
          <p:cNvPr id="6" name="Номер слайда 5"/>
          <p:cNvSpPr>
            <a:spLocks noGrp="1"/>
          </p:cNvSpPr>
          <p:nvPr>
            <p:ph type="sldNum" sz="quarter" idx="12"/>
          </p:nvPr>
        </p:nvSpPr>
        <p:spPr/>
        <p:txBody>
          <a:bodyPr/>
          <a:lstStyle/>
          <a:p>
            <a:pPr>
              <a:defRPr/>
            </a:pPr>
            <a:fld id="{000A451A-F69F-452A-B6D1-37FCC9CDDB64}" type="slidenum">
              <a:rPr lang="ru-RU" smtClean="0"/>
              <a:pPr>
                <a:defRPr/>
              </a:pPr>
              <a:t>19</a:t>
            </a:fld>
            <a:endParaRPr lang="ru-RU"/>
          </a:p>
        </p:txBody>
      </p:sp>
      <p:pic>
        <p:nvPicPr>
          <p:cNvPr id="13315" name="Picture 3" descr="C:\Users\prepod\Pictures\сжатие.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01008"/>
            <a:ext cx="3485050" cy="24532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492896"/>
            <a:ext cx="1872208" cy="166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
          <p:cNvSpPr txBox="1">
            <a:spLocks noChangeArrowheads="1"/>
          </p:cNvSpPr>
          <p:nvPr/>
        </p:nvSpPr>
        <p:spPr bwMode="auto">
          <a:xfrm>
            <a:off x="5364088" y="5733256"/>
            <a:ext cx="2878087" cy="40011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bg1"/>
                </a:solidFill>
                <a:latin typeface="Arial" charset="0"/>
              </a:defRPr>
            </a:lvl1pPr>
            <a:lvl2pPr marL="742950" indent="-285750">
              <a:defRPr sz="3200">
                <a:solidFill>
                  <a:schemeClr val="bg1"/>
                </a:solidFill>
                <a:latin typeface="Arial" charset="0"/>
              </a:defRPr>
            </a:lvl2pPr>
            <a:lvl3pPr marL="1143000" indent="-228600">
              <a:defRPr sz="3200">
                <a:solidFill>
                  <a:schemeClr val="bg1"/>
                </a:solidFill>
                <a:latin typeface="Arial" charset="0"/>
              </a:defRPr>
            </a:lvl3pPr>
            <a:lvl4pPr marL="1600200" indent="-228600">
              <a:defRPr sz="3200">
                <a:solidFill>
                  <a:schemeClr val="bg1"/>
                </a:solidFill>
                <a:latin typeface="Arial" charset="0"/>
              </a:defRPr>
            </a:lvl4pPr>
            <a:lvl5pPr marL="2057400" indent="-228600">
              <a:defRPr sz="3200">
                <a:solidFill>
                  <a:schemeClr val="bg1"/>
                </a:solidFill>
                <a:latin typeface="Arial" charset="0"/>
              </a:defRPr>
            </a:lvl5pPr>
            <a:lvl6pPr marL="2514600" indent="-228600" eaLnBrk="0" fontAlgn="base" hangingPunct="0">
              <a:spcBef>
                <a:spcPct val="0"/>
              </a:spcBef>
              <a:spcAft>
                <a:spcPct val="0"/>
              </a:spcAft>
              <a:defRPr sz="3200">
                <a:solidFill>
                  <a:schemeClr val="bg1"/>
                </a:solidFill>
                <a:latin typeface="Arial" charset="0"/>
              </a:defRPr>
            </a:lvl6pPr>
            <a:lvl7pPr marL="2971800" indent="-228600" eaLnBrk="0" fontAlgn="base" hangingPunct="0">
              <a:spcBef>
                <a:spcPct val="0"/>
              </a:spcBef>
              <a:spcAft>
                <a:spcPct val="0"/>
              </a:spcAft>
              <a:defRPr sz="3200">
                <a:solidFill>
                  <a:schemeClr val="bg1"/>
                </a:solidFill>
                <a:latin typeface="Arial" charset="0"/>
              </a:defRPr>
            </a:lvl7pPr>
            <a:lvl8pPr marL="3429000" indent="-228600" eaLnBrk="0" fontAlgn="base" hangingPunct="0">
              <a:spcBef>
                <a:spcPct val="0"/>
              </a:spcBef>
              <a:spcAft>
                <a:spcPct val="0"/>
              </a:spcAft>
              <a:defRPr sz="3200">
                <a:solidFill>
                  <a:schemeClr val="bg1"/>
                </a:solidFill>
                <a:latin typeface="Arial" charset="0"/>
              </a:defRPr>
            </a:lvl8pPr>
            <a:lvl9pPr marL="3886200" indent="-228600" eaLnBrk="0" fontAlgn="base" hangingPunct="0">
              <a:spcBef>
                <a:spcPct val="0"/>
              </a:spcBef>
              <a:spcAft>
                <a:spcPct val="0"/>
              </a:spcAft>
              <a:defRPr sz="3200">
                <a:solidFill>
                  <a:schemeClr val="bg1"/>
                </a:solidFill>
                <a:latin typeface="Arial" charset="0"/>
              </a:defRPr>
            </a:lvl9pPr>
          </a:lstStyle>
          <a:p>
            <a:pPr algn="ctr">
              <a:spcBef>
                <a:spcPct val="50000"/>
              </a:spcBef>
            </a:pPr>
            <a:r>
              <a:rPr lang="ru-RU" sz="2000" dirty="0">
                <a:solidFill>
                  <a:schemeClr val="tx1"/>
                </a:solidFill>
              </a:rPr>
              <a:t>Датчик </a:t>
            </a:r>
            <a:r>
              <a:rPr lang="ru-RU" sz="2000" dirty="0" smtClean="0">
                <a:solidFill>
                  <a:schemeClr val="tx1"/>
                </a:solidFill>
              </a:rPr>
              <a:t>компрессий</a:t>
            </a:r>
            <a:endParaRPr lang="ru-RU" sz="2000" dirty="0">
              <a:solidFill>
                <a:schemeClr val="tx1"/>
              </a:solidFill>
            </a:endParaRP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420888"/>
            <a:ext cx="3780160" cy="260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трелка вниз 1"/>
          <p:cNvSpPr/>
          <p:nvPr/>
        </p:nvSpPr>
        <p:spPr>
          <a:xfrm rot="10800000">
            <a:off x="6516216" y="3789040"/>
            <a:ext cx="143684" cy="1819809"/>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362015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14356"/>
            <a:ext cx="8429684" cy="5214974"/>
          </a:xfrm>
        </p:spPr>
        <p:txBody>
          <a:bodyPr/>
          <a:lstStyle/>
          <a:p>
            <a:r>
              <a:rPr lang="ru-RU" b="1" dirty="0" smtClean="0">
                <a:solidFill>
                  <a:srgbClr val="0066FF"/>
                </a:solidFill>
              </a:rPr>
              <a:t>Вы ежегодно отмечаете профессиональный праздник 7 декабря, 9 февраля и третьего воскресенья августа? </a:t>
            </a:r>
          </a:p>
          <a:p>
            <a:pPr marL="0" indent="0">
              <a:buNone/>
            </a:pPr>
            <a:endParaRPr lang="ru-RU" b="1" dirty="0" smtClean="0">
              <a:solidFill>
                <a:srgbClr val="0066FF"/>
              </a:solidFill>
            </a:endParaRPr>
          </a:p>
          <a:p>
            <a:r>
              <a:rPr lang="ru-RU" b="1" dirty="0" smtClean="0">
                <a:solidFill>
                  <a:srgbClr val="0066FF"/>
                </a:solidFill>
              </a:rPr>
              <a:t>Тогда в первых 3 - 4  слайдах Вы ничего нового для себя не найдете.</a:t>
            </a:r>
          </a:p>
          <a:p>
            <a:endParaRPr lang="ru-RU" b="1" dirty="0" smtClean="0">
              <a:solidFill>
                <a:srgbClr val="0066FF"/>
              </a:solidFill>
            </a:endParaRPr>
          </a:p>
          <a:p>
            <a:r>
              <a:rPr lang="ru-RU" b="1" dirty="0" smtClean="0">
                <a:solidFill>
                  <a:srgbClr val="0066FF"/>
                </a:solidFill>
              </a:rPr>
              <a:t>Я их сделал для себя.</a:t>
            </a:r>
          </a:p>
          <a:p>
            <a:endParaRPr lang="ru-RU" b="1" dirty="0" smtClean="0">
              <a:solidFill>
                <a:srgbClr val="0066FF"/>
              </a:solidFill>
            </a:endParaRPr>
          </a:p>
          <a:p>
            <a:r>
              <a:rPr lang="ru-RU" b="1" dirty="0" smtClean="0">
                <a:solidFill>
                  <a:srgbClr val="0066FF"/>
                </a:solidFill>
              </a:rPr>
              <a:t>Можете их пролистать не задерживаясь.</a:t>
            </a:r>
          </a:p>
          <a:p>
            <a:endParaRPr lang="ru-RU" dirty="0" smtClean="0">
              <a:solidFill>
                <a:srgbClr val="0066FF"/>
              </a:solidFill>
            </a:endParaRPr>
          </a:p>
        </p:txBody>
      </p:sp>
      <p:sp>
        <p:nvSpPr>
          <p:cNvPr id="4" name="Нижний колонтитул 2"/>
          <p:cNvSpPr>
            <a:spLocks noGrp="1"/>
          </p:cNvSpPr>
          <p:nvPr>
            <p:ph type="ftr" sz="quarter" idx="11"/>
          </p:nvPr>
        </p:nvSpPr>
        <p:spPr>
          <a:xfrm>
            <a:off x="6286512" y="0"/>
            <a:ext cx="2857488" cy="365125"/>
          </a:xfrm>
        </p:spPr>
        <p:txBody>
          <a:bodyPr/>
          <a:lstStyle/>
          <a:p>
            <a:pPr>
              <a:defRPr/>
            </a:pPr>
            <a:r>
              <a:rPr lang="ru-RU" dirty="0" smtClean="0">
                <a:latin typeface="Constantia" pitchFamily="18" charset="0"/>
                <a:ea typeface="PMingLiU-ExtB" pitchFamily="18" charset="-120"/>
                <a:cs typeface="Vijaya" pitchFamily="34" charset="0"/>
              </a:rPr>
              <a:t>МЮ</a:t>
            </a:r>
            <a:endParaRPr lang="ru-RU" dirty="0">
              <a:latin typeface="Constantia" pitchFamily="18" charset="0"/>
              <a:ea typeface="PMingLiU-ExtB" pitchFamily="18" charset="-120"/>
              <a:cs typeface="Vijay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body" idx="1"/>
          </p:nvPr>
        </p:nvSpPr>
        <p:spPr>
          <a:xfrm>
            <a:off x="0" y="349898"/>
            <a:ext cx="9144000" cy="6165850"/>
          </a:xfrm>
        </p:spPr>
        <p:txBody>
          <a:bodyPr/>
          <a:lstStyle/>
          <a:p>
            <a:pPr eaLnBrk="1" hangingPunct="1">
              <a:buFont typeface="Wingdings" pitchFamily="2" charset="2"/>
              <a:buChar char="Ш"/>
            </a:pPr>
            <a:r>
              <a:rPr lang="ru-RU" b="1" dirty="0" smtClean="0">
                <a:solidFill>
                  <a:srgbClr val="0033CC"/>
                </a:solidFill>
              </a:rPr>
              <a:t>Пользоваться  АНД проще, чем огнетушителем!</a:t>
            </a:r>
          </a:p>
          <a:p>
            <a:pPr eaLnBrk="1" hangingPunct="1">
              <a:buFont typeface="Arial" charset="0"/>
              <a:buNone/>
            </a:pPr>
            <a:endParaRPr lang="ru-RU" b="1" dirty="0" smtClean="0">
              <a:solidFill>
                <a:srgbClr val="0033CC"/>
              </a:solidFill>
            </a:endParaRPr>
          </a:p>
          <a:p>
            <a:pPr eaLnBrk="1" hangingPunct="1">
              <a:buFont typeface="Arial" charset="0"/>
              <a:buNone/>
            </a:pPr>
            <a:endParaRPr lang="ru-RU" b="1" dirty="0" smtClean="0">
              <a:solidFill>
                <a:srgbClr val="0033CC"/>
              </a:solidFill>
            </a:endParaRPr>
          </a:p>
          <a:p>
            <a:pPr eaLnBrk="1" hangingPunct="1">
              <a:buFont typeface="Arial" charset="0"/>
              <a:buNone/>
            </a:pPr>
            <a:endParaRPr lang="ru-RU" b="1" dirty="0">
              <a:solidFill>
                <a:srgbClr val="0033CC"/>
              </a:solidFill>
            </a:endParaRPr>
          </a:p>
          <a:p>
            <a:pPr eaLnBrk="1" hangingPunct="1">
              <a:buFont typeface="Arial" charset="0"/>
              <a:buNone/>
            </a:pPr>
            <a:endParaRPr lang="ru-RU" b="1" dirty="0" smtClean="0">
              <a:solidFill>
                <a:srgbClr val="0033CC"/>
              </a:solidFill>
            </a:endParaRPr>
          </a:p>
          <a:p>
            <a:pPr eaLnBrk="1" hangingPunct="1">
              <a:buFont typeface="Arial" charset="0"/>
              <a:buNone/>
            </a:pPr>
            <a:endParaRPr lang="ru-RU" b="1" dirty="0" smtClean="0">
              <a:solidFill>
                <a:srgbClr val="0033CC"/>
              </a:solidFill>
            </a:endParaRPr>
          </a:p>
        </p:txBody>
      </p:sp>
      <p:sp>
        <p:nvSpPr>
          <p:cNvPr id="3" name="Номер слайда 2"/>
          <p:cNvSpPr>
            <a:spLocks noGrp="1"/>
          </p:cNvSpPr>
          <p:nvPr>
            <p:ph type="sldNum" sz="quarter" idx="12"/>
          </p:nvPr>
        </p:nvSpPr>
        <p:spPr/>
        <p:txBody>
          <a:bodyPr/>
          <a:lstStyle/>
          <a:p>
            <a:pPr>
              <a:defRPr/>
            </a:pPr>
            <a:fld id="{3655514E-3B7C-4DFB-867E-3D1934CAF60D}" type="slidenum">
              <a:rPr lang="ru-RU" smtClean="0"/>
              <a:pPr>
                <a:defRPr/>
              </a:pPr>
              <a:t>20</a:t>
            </a:fld>
            <a:endParaRPr lang="ru-RU"/>
          </a:p>
        </p:txBody>
      </p:sp>
      <p:sp>
        <p:nvSpPr>
          <p:cNvPr id="2" name="Нижний колонтитул 1"/>
          <p:cNvSpPr txBox="1">
            <a:spLocks noGrp="1"/>
          </p:cNvSpPr>
          <p:nvPr/>
        </p:nvSpPr>
        <p:spPr>
          <a:xfrm>
            <a:off x="6248400" y="0"/>
            <a:ext cx="2895600" cy="365125"/>
          </a:xfrm>
          <a:prstGeom prst="rect">
            <a:avLst/>
          </a:prstGeom>
          <a:noFill/>
        </p:spPr>
        <p:txBody>
          <a:bodyPr anchor="ctr"/>
          <a:lstStyle/>
          <a:p>
            <a:pPr algn="ctr" fontAlgn="auto">
              <a:spcBef>
                <a:spcPts val="0"/>
              </a:spcBef>
              <a:spcAft>
                <a:spcPts val="0"/>
              </a:spcAft>
              <a:defRPr/>
            </a:pPr>
            <a:r>
              <a:rPr lang="ru-RU" sz="1200">
                <a:solidFill>
                  <a:schemeClr val="tx1">
                    <a:tint val="75000"/>
                  </a:schemeClr>
                </a:solidFill>
                <a:latin typeface="+mn-lt"/>
              </a:rPr>
              <a:t>МЮ</a:t>
            </a:r>
          </a:p>
        </p:txBody>
      </p:sp>
      <p:pic>
        <p:nvPicPr>
          <p:cNvPr id="9218" name="Picture 2" descr="C:\Users\prepod\Pictures\beregps_image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98622"/>
            <a:ext cx="3240360" cy="30540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prepod\Машков\СЛУЖЕБНОЕ\УЧЕБА\КАРТИНКИ\ЭМОЦИИ\удивление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492896"/>
            <a:ext cx="2931311" cy="3465492"/>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облако 3"/>
          <p:cNvSpPr/>
          <p:nvPr/>
        </p:nvSpPr>
        <p:spPr>
          <a:xfrm>
            <a:off x="1835696" y="1052736"/>
            <a:ext cx="5040560" cy="1584176"/>
          </a:xfrm>
          <a:prstGeom prst="cloudCallout">
            <a:avLst>
              <a:gd name="adj1" fmla="val 28095"/>
              <a:gd name="adj2" fmla="val 16737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50000"/>
                  </a:schemeClr>
                </a:solidFill>
              </a:rPr>
              <a:t>А че он молчит? Не подсказывает….  </a:t>
            </a:r>
            <a:endParaRPr lang="ru-RU" sz="2000" b="1" dirty="0">
              <a:solidFill>
                <a:schemeClr val="accent1">
                  <a:lumMod val="50000"/>
                </a:schemeClr>
              </a:solidFill>
            </a:endParaRPr>
          </a:p>
        </p:txBody>
      </p:sp>
    </p:spTree>
    <p:extLst>
      <p:ext uri="{BB962C8B-B14F-4D97-AF65-F5344CB8AC3E}">
        <p14:creationId xmlns:p14="http://schemas.microsoft.com/office/powerpoint/2010/main" val="774333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Евгений\Pictures\Новая папка\de694a744dbd3f17ae6a403e7f8be4ea.png"/>
          <p:cNvPicPr>
            <a:picLocks noChangeAspect="1" noChangeArrowheads="1"/>
          </p:cNvPicPr>
          <p:nvPr/>
        </p:nvPicPr>
        <p:blipFill>
          <a:blip r:embed="rId2" cstate="print"/>
          <a:srcRect/>
          <a:stretch>
            <a:fillRect/>
          </a:stretch>
        </p:blipFill>
        <p:spPr bwMode="auto">
          <a:xfrm>
            <a:off x="3275856" y="4432548"/>
            <a:ext cx="2425452" cy="2425452"/>
          </a:xfrm>
          <a:prstGeom prst="rect">
            <a:avLst/>
          </a:prstGeom>
          <a:noFill/>
        </p:spPr>
      </p:pic>
      <p:pic>
        <p:nvPicPr>
          <p:cNvPr id="10246" name="Picture 6" descr="C:\Users\prepod\Машков\СЛУЖЕБНОЕ\УЧЕБА\СЛР\АНД\AED картинки\LPC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77072"/>
            <a:ext cx="2123029" cy="2114926"/>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3"/>
          <p:cNvSpPr>
            <a:spLocks noGrp="1"/>
          </p:cNvSpPr>
          <p:nvPr>
            <p:ph type="body" idx="1"/>
          </p:nvPr>
        </p:nvSpPr>
        <p:spPr>
          <a:xfrm>
            <a:off x="0" y="349898"/>
            <a:ext cx="9144000" cy="6165850"/>
          </a:xfrm>
        </p:spPr>
        <p:txBody>
          <a:bodyPr/>
          <a:lstStyle/>
          <a:p>
            <a:pPr eaLnBrk="1" hangingPunct="1">
              <a:buFont typeface="Wingdings" pitchFamily="2" charset="2"/>
              <a:buChar char="Ш"/>
            </a:pPr>
            <a:r>
              <a:rPr lang="ru-RU" b="1" dirty="0" smtClean="0">
                <a:solidFill>
                  <a:srgbClr val="0033CC"/>
                </a:solidFill>
              </a:rPr>
              <a:t>Есть русифицированные дефибрилляторы  </a:t>
            </a:r>
          </a:p>
          <a:p>
            <a:pPr marL="0" indent="0" eaLnBrk="1" hangingPunct="1">
              <a:buNone/>
            </a:pPr>
            <a:endParaRPr lang="ru-RU" b="1" dirty="0" smtClean="0">
              <a:solidFill>
                <a:srgbClr val="0033CC"/>
              </a:solidFill>
            </a:endParaRPr>
          </a:p>
          <a:p>
            <a:pPr eaLnBrk="1" hangingPunct="1">
              <a:buFont typeface="Wingdings" pitchFamily="2" charset="2"/>
              <a:buChar char="Ш"/>
            </a:pPr>
            <a:r>
              <a:rPr lang="ru-RU" b="1" dirty="0" smtClean="0">
                <a:solidFill>
                  <a:srgbClr val="0033CC"/>
                </a:solidFill>
              </a:rPr>
              <a:t>Много моделей…</a:t>
            </a:r>
          </a:p>
          <a:p>
            <a:pPr marL="0" indent="0" eaLnBrk="1" hangingPunct="1">
              <a:buNone/>
            </a:pPr>
            <a:endParaRPr lang="ru-RU" b="1" dirty="0">
              <a:solidFill>
                <a:srgbClr val="0033CC"/>
              </a:solidFill>
            </a:endParaRPr>
          </a:p>
          <a:p>
            <a:pPr eaLnBrk="1" hangingPunct="1">
              <a:buNone/>
            </a:pPr>
            <a:endParaRPr lang="ru-RU" b="1" dirty="0" smtClean="0">
              <a:solidFill>
                <a:srgbClr val="0033CC"/>
              </a:solidFill>
            </a:endParaRPr>
          </a:p>
        </p:txBody>
      </p:sp>
      <p:sp>
        <p:nvSpPr>
          <p:cNvPr id="3" name="Номер слайда 2"/>
          <p:cNvSpPr>
            <a:spLocks noGrp="1"/>
          </p:cNvSpPr>
          <p:nvPr>
            <p:ph type="sldNum" sz="quarter" idx="12"/>
          </p:nvPr>
        </p:nvSpPr>
        <p:spPr/>
        <p:txBody>
          <a:bodyPr/>
          <a:lstStyle/>
          <a:p>
            <a:pPr>
              <a:defRPr/>
            </a:pPr>
            <a:fld id="{3655514E-3B7C-4DFB-867E-3D1934CAF60D}" type="slidenum">
              <a:rPr lang="ru-RU" smtClean="0"/>
              <a:pPr>
                <a:defRPr/>
              </a:pPr>
              <a:t>21</a:t>
            </a:fld>
            <a:endParaRPr lang="ru-RU"/>
          </a:p>
        </p:txBody>
      </p:sp>
      <p:sp>
        <p:nvSpPr>
          <p:cNvPr id="2" name="Нижний колонтитул 1"/>
          <p:cNvSpPr txBox="1">
            <a:spLocks noGrp="1"/>
          </p:cNvSpPr>
          <p:nvPr/>
        </p:nvSpPr>
        <p:spPr>
          <a:xfrm>
            <a:off x="6248400" y="0"/>
            <a:ext cx="2895600" cy="365125"/>
          </a:xfrm>
          <a:prstGeom prst="rect">
            <a:avLst/>
          </a:prstGeom>
          <a:noFill/>
        </p:spPr>
        <p:txBody>
          <a:bodyPr anchor="ctr"/>
          <a:lstStyle/>
          <a:p>
            <a:pPr algn="ctr" fontAlgn="auto">
              <a:spcBef>
                <a:spcPts val="0"/>
              </a:spcBef>
              <a:spcAft>
                <a:spcPts val="0"/>
              </a:spcAft>
              <a:defRPr/>
            </a:pPr>
            <a:r>
              <a:rPr lang="ru-RU" sz="1200">
                <a:solidFill>
                  <a:schemeClr val="tx1">
                    <a:tint val="75000"/>
                  </a:schemeClr>
                </a:solidFill>
                <a:latin typeface="+mn-lt"/>
              </a:rPr>
              <a:t>МЮ</a:t>
            </a:r>
          </a:p>
        </p:txBody>
      </p:sp>
      <p:pic>
        <p:nvPicPr>
          <p:cNvPr id="10244" name="Picture 4" descr="C:\Users\prepod\Pictures\2340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980728"/>
            <a:ext cx="2657035" cy="201403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prepod\Машков\СЛУЖЕБНОЕ\УЧЕБА\СЛР\АНД\AED картинки\471px-AED_open_cutou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252156"/>
            <a:ext cx="2704725" cy="34405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Евгений\Pictures\филипс АНД 2.jpg"/>
          <p:cNvPicPr>
            <a:picLocks noChangeAspect="1" noChangeArrowheads="1"/>
          </p:cNvPicPr>
          <p:nvPr/>
        </p:nvPicPr>
        <p:blipFill>
          <a:blip r:embed="rId6" cstate="print"/>
          <a:srcRect/>
          <a:stretch>
            <a:fillRect/>
          </a:stretch>
        </p:blipFill>
        <p:spPr bwMode="auto">
          <a:xfrm>
            <a:off x="3131840" y="2060848"/>
            <a:ext cx="2791535" cy="2448272"/>
          </a:xfrm>
          <a:prstGeom prst="rect">
            <a:avLst/>
          </a:prstGeom>
          <a:noFill/>
        </p:spPr>
      </p:pic>
      <p:pic>
        <p:nvPicPr>
          <p:cNvPr id="1028" name="Picture 4" descr="C:\Users\Евгений\Pictures\Новая папка\Российский АВД -1п.jpg"/>
          <p:cNvPicPr>
            <a:picLocks noChangeAspect="1" noChangeArrowheads="1"/>
          </p:cNvPicPr>
          <p:nvPr/>
        </p:nvPicPr>
        <p:blipFill>
          <a:blip r:embed="rId7" cstate="print"/>
          <a:srcRect/>
          <a:stretch>
            <a:fillRect/>
          </a:stretch>
        </p:blipFill>
        <p:spPr bwMode="auto">
          <a:xfrm>
            <a:off x="611560" y="2060848"/>
            <a:ext cx="1872208" cy="1872208"/>
          </a:xfrm>
          <a:prstGeom prst="rect">
            <a:avLst/>
          </a:prstGeom>
          <a:noFill/>
        </p:spPr>
      </p:pic>
    </p:spTree>
    <p:extLst>
      <p:ext uri="{BB962C8B-B14F-4D97-AF65-F5344CB8AC3E}">
        <p14:creationId xmlns:p14="http://schemas.microsoft.com/office/powerpoint/2010/main" val="1556907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body" idx="1"/>
          </p:nvPr>
        </p:nvSpPr>
        <p:spPr>
          <a:xfrm>
            <a:off x="0" y="349898"/>
            <a:ext cx="9144000" cy="6165850"/>
          </a:xfrm>
        </p:spPr>
        <p:txBody>
          <a:bodyPr/>
          <a:lstStyle/>
          <a:p>
            <a:pPr marL="0" indent="0" algn="ctr" eaLnBrk="1" hangingPunct="1">
              <a:buNone/>
            </a:pPr>
            <a:r>
              <a:rPr lang="ru-RU" sz="2800" b="1" dirty="0" smtClean="0">
                <a:solidFill>
                  <a:srgbClr val="0033CC"/>
                </a:solidFill>
              </a:rPr>
              <a:t>почти все АНД</a:t>
            </a:r>
          </a:p>
          <a:p>
            <a:pPr marL="0" indent="0" eaLnBrk="1" hangingPunct="1">
              <a:buNone/>
            </a:pPr>
            <a:r>
              <a:rPr lang="ru-RU" sz="2800" b="1" dirty="0" smtClean="0">
                <a:solidFill>
                  <a:srgbClr val="0033CC"/>
                </a:solidFill>
              </a:rPr>
              <a:t>   имеют опцию «тренинг» или (и) учебные модели</a:t>
            </a:r>
          </a:p>
          <a:p>
            <a:pPr eaLnBrk="1" hangingPunct="1">
              <a:buFont typeface="Wingdings" pitchFamily="2" charset="2"/>
              <a:buChar char="Ш"/>
            </a:pPr>
            <a:endParaRPr lang="ru-RU" sz="2800" b="1" dirty="0">
              <a:solidFill>
                <a:srgbClr val="0033CC"/>
              </a:solidFill>
            </a:endParaRPr>
          </a:p>
          <a:p>
            <a:pPr eaLnBrk="1" hangingPunct="1">
              <a:buFont typeface="Wingdings" pitchFamily="2" charset="2"/>
              <a:buChar char="Ш"/>
            </a:pPr>
            <a:endParaRPr lang="ru-RU" sz="2800" b="1" dirty="0" smtClean="0">
              <a:solidFill>
                <a:srgbClr val="0033CC"/>
              </a:solidFill>
            </a:endParaRPr>
          </a:p>
          <a:p>
            <a:pPr marL="0" indent="0" eaLnBrk="1" hangingPunct="1">
              <a:buNone/>
            </a:pPr>
            <a:endParaRPr lang="ru-RU" sz="2800" b="1" dirty="0">
              <a:solidFill>
                <a:srgbClr val="0033CC"/>
              </a:solidFill>
            </a:endParaRPr>
          </a:p>
          <a:p>
            <a:pPr eaLnBrk="1" hangingPunct="1">
              <a:buFont typeface="Wingdings" pitchFamily="2" charset="2"/>
              <a:buChar char="Ш"/>
            </a:pPr>
            <a:endParaRPr lang="ru-RU" b="1" dirty="0" smtClean="0">
              <a:solidFill>
                <a:srgbClr val="0033CC"/>
              </a:solidFill>
            </a:endParaRPr>
          </a:p>
          <a:p>
            <a:pPr marL="0" indent="0" eaLnBrk="1" hangingPunct="1">
              <a:buNone/>
            </a:pPr>
            <a:endParaRPr lang="ru-RU" b="1" dirty="0">
              <a:solidFill>
                <a:srgbClr val="0033CC"/>
              </a:solidFill>
            </a:endParaRPr>
          </a:p>
          <a:p>
            <a:pPr eaLnBrk="1" hangingPunct="1">
              <a:buNone/>
            </a:pPr>
            <a:endParaRPr lang="ru-RU" b="1" dirty="0" smtClean="0">
              <a:solidFill>
                <a:srgbClr val="0033CC"/>
              </a:solidFill>
            </a:endParaRPr>
          </a:p>
          <a:p>
            <a:pPr eaLnBrk="1" hangingPunct="1">
              <a:buNone/>
            </a:pPr>
            <a:r>
              <a:rPr lang="ru-RU" b="1" dirty="0" smtClean="0">
                <a:solidFill>
                  <a:srgbClr val="0033CC"/>
                </a:solidFill>
              </a:rPr>
              <a:t>             но это + дополнительные аксессуары</a:t>
            </a:r>
          </a:p>
        </p:txBody>
      </p:sp>
      <p:sp>
        <p:nvSpPr>
          <p:cNvPr id="3" name="Номер слайда 2"/>
          <p:cNvSpPr>
            <a:spLocks noGrp="1"/>
          </p:cNvSpPr>
          <p:nvPr>
            <p:ph type="sldNum" sz="quarter" idx="12"/>
          </p:nvPr>
        </p:nvSpPr>
        <p:spPr/>
        <p:txBody>
          <a:bodyPr/>
          <a:lstStyle/>
          <a:p>
            <a:pPr>
              <a:defRPr/>
            </a:pPr>
            <a:fld id="{3655514E-3B7C-4DFB-867E-3D1934CAF60D}" type="slidenum">
              <a:rPr lang="ru-RU" smtClean="0"/>
              <a:pPr>
                <a:defRPr/>
              </a:pPr>
              <a:t>22</a:t>
            </a:fld>
            <a:endParaRPr lang="ru-RU"/>
          </a:p>
        </p:txBody>
      </p:sp>
      <p:sp>
        <p:nvSpPr>
          <p:cNvPr id="2" name="Нижний колонтитул 1"/>
          <p:cNvSpPr txBox="1">
            <a:spLocks noGrp="1"/>
          </p:cNvSpPr>
          <p:nvPr/>
        </p:nvSpPr>
        <p:spPr>
          <a:xfrm>
            <a:off x="6248400" y="0"/>
            <a:ext cx="2895600" cy="365125"/>
          </a:xfrm>
          <a:prstGeom prst="rect">
            <a:avLst/>
          </a:prstGeom>
          <a:noFill/>
        </p:spPr>
        <p:txBody>
          <a:bodyPr anchor="ctr"/>
          <a:lstStyle/>
          <a:p>
            <a:pPr algn="ctr" fontAlgn="auto">
              <a:spcBef>
                <a:spcPts val="0"/>
              </a:spcBef>
              <a:spcAft>
                <a:spcPts val="0"/>
              </a:spcAft>
              <a:defRPr/>
            </a:pPr>
            <a:r>
              <a:rPr lang="ru-RU" sz="1200">
                <a:solidFill>
                  <a:schemeClr val="tx1">
                    <a:tint val="75000"/>
                  </a:schemeClr>
                </a:solidFill>
                <a:latin typeface="+mn-lt"/>
              </a:rPr>
              <a:t>МЮ</a:t>
            </a:r>
          </a:p>
        </p:txBody>
      </p:sp>
      <p:pic>
        <p:nvPicPr>
          <p:cNvPr id="1033" name="Picture 9" descr="C:\Users\prepod\Машков\СЛУЖЕБНОЕ\УЧЕБА\КАРТИНКИ\ДЕФИБРИЛЛЯТОР\учебный AED\IMG_34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00808"/>
            <a:ext cx="3509715" cy="2559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repod\Машков\СЛУЖЕБНОЕ\УЧЕБА\КАРТИНКИ\ДЕФИБРИЛЛЯТОР\учебный AED\учебный Золл\учебный компплект зол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766016"/>
            <a:ext cx="3184025" cy="25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6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epod\Машков\СЛУЖЕБНОЕ\УЧЕБА\КАРТИНКИ\ДЕФИБРИЛЛЯТОР\учебный AED\ResizedImage400400-training-a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892551"/>
            <a:ext cx="2775661" cy="27756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epod\Машков\СЛУЖЕБНОЕ\УЧЕБА\КАРТИНКИ\ДЕФИБРИЛЛЯТОР\учебный AED\pg_frx_trainer_main_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664" y="1124744"/>
            <a:ext cx="3156588" cy="2869626"/>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3"/>
          <p:cNvSpPr>
            <a:spLocks noGrp="1"/>
          </p:cNvSpPr>
          <p:nvPr>
            <p:ph type="body" idx="1"/>
          </p:nvPr>
        </p:nvSpPr>
        <p:spPr>
          <a:xfrm>
            <a:off x="0" y="237971"/>
            <a:ext cx="9144000" cy="846854"/>
          </a:xfrm>
        </p:spPr>
        <p:txBody>
          <a:bodyPr/>
          <a:lstStyle/>
          <a:p>
            <a:pPr marL="0" indent="0" algn="ctr" eaLnBrk="1" hangingPunct="1">
              <a:buNone/>
            </a:pPr>
            <a:r>
              <a:rPr lang="ru-RU" sz="2800" b="1" dirty="0" smtClean="0">
                <a:solidFill>
                  <a:srgbClr val="0033CC"/>
                </a:solidFill>
              </a:rPr>
              <a:t>  учебные модели АНД  симулируют возможные клинические и технические  ситуации</a:t>
            </a:r>
          </a:p>
          <a:p>
            <a:pPr marL="0" indent="0" algn="ctr" eaLnBrk="1" hangingPunct="1">
              <a:buNone/>
            </a:pPr>
            <a:endParaRPr lang="ru-RU" sz="2800" b="1" dirty="0">
              <a:solidFill>
                <a:srgbClr val="0033CC"/>
              </a:solidFill>
            </a:endParaRPr>
          </a:p>
          <a:p>
            <a:pPr marL="0" indent="0" algn="ctr" eaLnBrk="1" hangingPunct="1">
              <a:buNone/>
            </a:pPr>
            <a:endParaRPr lang="ru-RU" sz="2800" b="1" dirty="0" smtClean="0">
              <a:solidFill>
                <a:srgbClr val="0033CC"/>
              </a:solidFill>
            </a:endParaRPr>
          </a:p>
          <a:p>
            <a:pPr marL="0" indent="0" algn="ctr" eaLnBrk="1" hangingPunct="1">
              <a:buNone/>
            </a:pPr>
            <a:endParaRPr lang="ru-RU" sz="2800" b="1" dirty="0" smtClean="0">
              <a:solidFill>
                <a:srgbClr val="0033CC"/>
              </a:solidFill>
            </a:endParaRPr>
          </a:p>
          <a:p>
            <a:pPr marL="0" indent="0" algn="ctr" eaLnBrk="1" hangingPunct="1">
              <a:buNone/>
            </a:pPr>
            <a:endParaRPr lang="ru-RU" sz="2800" b="1" dirty="0" smtClean="0">
              <a:solidFill>
                <a:srgbClr val="0033CC"/>
              </a:solidFill>
            </a:endParaRPr>
          </a:p>
          <a:p>
            <a:pPr marL="0" indent="0" algn="ctr" eaLnBrk="1" hangingPunct="1">
              <a:buNone/>
            </a:pPr>
            <a:endParaRPr lang="ru-RU" sz="2800" b="1" dirty="0" smtClean="0">
              <a:solidFill>
                <a:srgbClr val="0033CC"/>
              </a:solidFill>
            </a:endParaRPr>
          </a:p>
          <a:p>
            <a:pPr marL="0" indent="0" algn="ctr" eaLnBrk="1" hangingPunct="1">
              <a:buNone/>
            </a:pPr>
            <a:endParaRPr lang="ru-RU" sz="2800" b="1" dirty="0">
              <a:solidFill>
                <a:srgbClr val="0033CC"/>
              </a:solidFill>
            </a:endParaRPr>
          </a:p>
          <a:p>
            <a:pPr marL="0" indent="0" eaLnBrk="1" hangingPunct="1">
              <a:buNone/>
            </a:pPr>
            <a:endParaRPr lang="ru-RU" sz="2800" b="1" dirty="0" smtClean="0">
              <a:solidFill>
                <a:srgbClr val="0033CC"/>
              </a:solidFill>
            </a:endParaRPr>
          </a:p>
          <a:p>
            <a:pPr eaLnBrk="1" hangingPunct="1">
              <a:buFont typeface="Wingdings" pitchFamily="2" charset="2"/>
              <a:buChar char="Ш"/>
            </a:pPr>
            <a:endParaRPr lang="ru-RU" sz="2800" b="1" dirty="0">
              <a:solidFill>
                <a:srgbClr val="0033CC"/>
              </a:solidFill>
            </a:endParaRPr>
          </a:p>
          <a:p>
            <a:pPr eaLnBrk="1" hangingPunct="1">
              <a:buFont typeface="Wingdings" pitchFamily="2" charset="2"/>
              <a:buChar char="Ш"/>
            </a:pPr>
            <a:endParaRPr lang="ru-RU" sz="2800" b="1" dirty="0" smtClean="0">
              <a:solidFill>
                <a:srgbClr val="0033CC"/>
              </a:solidFill>
            </a:endParaRPr>
          </a:p>
          <a:p>
            <a:pPr marL="0" indent="0" eaLnBrk="1" hangingPunct="1">
              <a:buNone/>
            </a:pPr>
            <a:r>
              <a:rPr lang="ru-RU" sz="2800" b="1" dirty="0" smtClean="0">
                <a:solidFill>
                  <a:srgbClr val="0033CC"/>
                </a:solidFill>
              </a:rPr>
              <a:t> </a:t>
            </a:r>
          </a:p>
          <a:p>
            <a:pPr marL="0" indent="0" eaLnBrk="1" hangingPunct="1">
              <a:buNone/>
            </a:pPr>
            <a:r>
              <a:rPr lang="ru-RU" sz="2800" b="1" dirty="0" smtClean="0">
                <a:solidFill>
                  <a:srgbClr val="0033CC"/>
                </a:solidFill>
              </a:rPr>
              <a:t>     не все русифицированы…</a:t>
            </a:r>
          </a:p>
          <a:p>
            <a:pPr marL="0" indent="0" eaLnBrk="1" hangingPunct="1">
              <a:buNone/>
            </a:pPr>
            <a:endParaRPr lang="ru-RU" b="1" dirty="0">
              <a:solidFill>
                <a:srgbClr val="0033CC"/>
              </a:solidFill>
            </a:endParaRPr>
          </a:p>
          <a:p>
            <a:pPr eaLnBrk="1" hangingPunct="1">
              <a:buNone/>
            </a:pPr>
            <a:endParaRPr lang="ru-RU" b="1" dirty="0" smtClean="0">
              <a:solidFill>
                <a:srgbClr val="0033CC"/>
              </a:solidFill>
            </a:endParaRPr>
          </a:p>
        </p:txBody>
      </p:sp>
      <p:sp>
        <p:nvSpPr>
          <p:cNvPr id="3" name="Номер слайда 2"/>
          <p:cNvSpPr>
            <a:spLocks noGrp="1"/>
          </p:cNvSpPr>
          <p:nvPr>
            <p:ph type="sldNum" sz="quarter" idx="12"/>
          </p:nvPr>
        </p:nvSpPr>
        <p:spPr/>
        <p:txBody>
          <a:bodyPr/>
          <a:lstStyle/>
          <a:p>
            <a:pPr>
              <a:defRPr/>
            </a:pPr>
            <a:fld id="{3655514E-3B7C-4DFB-867E-3D1934CAF60D}" type="slidenum">
              <a:rPr lang="ru-RU" smtClean="0"/>
              <a:pPr>
                <a:defRPr/>
              </a:pPr>
              <a:t>23</a:t>
            </a:fld>
            <a:endParaRPr lang="ru-RU" dirty="0"/>
          </a:p>
        </p:txBody>
      </p:sp>
      <p:sp>
        <p:nvSpPr>
          <p:cNvPr id="2" name="Нижний колонтитул 1"/>
          <p:cNvSpPr txBox="1">
            <a:spLocks noGrp="1"/>
          </p:cNvSpPr>
          <p:nvPr/>
        </p:nvSpPr>
        <p:spPr>
          <a:xfrm>
            <a:off x="6248400" y="0"/>
            <a:ext cx="2895600" cy="365125"/>
          </a:xfrm>
          <a:prstGeom prst="rect">
            <a:avLst/>
          </a:prstGeom>
          <a:noFill/>
        </p:spPr>
        <p:txBody>
          <a:bodyPr anchor="ctr"/>
          <a:lstStyle/>
          <a:p>
            <a:pPr algn="ctr" fontAlgn="auto">
              <a:spcBef>
                <a:spcPts val="0"/>
              </a:spcBef>
              <a:spcAft>
                <a:spcPts val="0"/>
              </a:spcAft>
              <a:defRPr/>
            </a:pPr>
            <a:r>
              <a:rPr lang="ru-RU" sz="1200">
                <a:solidFill>
                  <a:schemeClr val="tx1">
                    <a:tint val="75000"/>
                  </a:schemeClr>
                </a:solidFill>
                <a:latin typeface="+mn-lt"/>
              </a:rPr>
              <a:t>МЮ</a:t>
            </a:r>
          </a:p>
        </p:txBody>
      </p:sp>
      <p:pic>
        <p:nvPicPr>
          <p:cNvPr id="2053" name="Picture 5" descr="C:\Users\prepod\Машков\СЛУЖЕБНОЕ\УЧЕБА\КАРТИНКИ\ДЕФИБРИЛЛЯТОР\учебный AED\FRED_Easy_Trainer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425" y="4140489"/>
            <a:ext cx="1903648" cy="190364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repod\Машков\СЛУЖЕБНОЕ\УЧЕБА\КАРТИНКИ\ДЕФИБРИЛЛЯТОР\учебный AED\aed_train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424" y="1259649"/>
            <a:ext cx="2160240" cy="20414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repod\Машков\СЛУЖЕБНОЕ\УЧЕБА\КАРТИНКИ\ДЕФИБРИЛЛЯТОР\учебный AED\0_250x250_images_stories_Physio-Control_Lifepak_lp1000_trainer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20" y="4140490"/>
            <a:ext cx="1903648" cy="190364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027" y="3555313"/>
            <a:ext cx="71945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C:\Users\prepod\Машков\СЛУЖЕБНОЕ\УЧЕБА\КАРТИНКИ\ДЕФИБРИЛЛЯТОР\учебный AED\defibrillator%20300p%20trainer-500x5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6775" y="4140490"/>
            <a:ext cx="1592766" cy="159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52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D:\Юрий\СЛУЖЕБНОЕ\УЧЕБА\АВИАЦИЯ\ИКАО выдержки медицинские\icao6[1].png"/>
          <p:cNvPicPr>
            <a:picLocks noChangeAspect="1" noChangeArrowheads="1"/>
          </p:cNvPicPr>
          <p:nvPr/>
        </p:nvPicPr>
        <p:blipFill>
          <a:blip r:embed="rId2" cstate="print"/>
          <a:srcRect/>
          <a:stretch>
            <a:fillRect/>
          </a:stretch>
        </p:blipFill>
        <p:spPr bwMode="auto">
          <a:xfrm rot="1431246">
            <a:off x="3492500" y="1125538"/>
            <a:ext cx="3959225" cy="4751387"/>
          </a:xfrm>
          <a:prstGeom prst="rect">
            <a:avLst/>
          </a:prstGeom>
          <a:noFill/>
          <a:ln w="9525">
            <a:noFill/>
            <a:miter lim="800000"/>
            <a:headEnd/>
            <a:tailEnd/>
          </a:ln>
        </p:spPr>
      </p:pic>
      <p:sp>
        <p:nvSpPr>
          <p:cNvPr id="28674" name="Rectangle 3"/>
          <p:cNvSpPr>
            <a:spLocks noGrp="1"/>
          </p:cNvSpPr>
          <p:nvPr>
            <p:ph type="body" idx="1"/>
          </p:nvPr>
        </p:nvSpPr>
        <p:spPr>
          <a:xfrm>
            <a:off x="395288" y="908050"/>
            <a:ext cx="8229600" cy="1224806"/>
          </a:xfrm>
          <a:solidFill>
            <a:schemeClr val="bg1"/>
          </a:solidFill>
        </p:spPr>
        <p:txBody>
          <a:bodyPr/>
          <a:lstStyle/>
          <a:p>
            <a:pPr eaLnBrk="1" hangingPunct="1">
              <a:buFont typeface="Arial" charset="0"/>
              <a:buNone/>
            </a:pPr>
            <a:r>
              <a:rPr lang="ru-RU" b="1" dirty="0" smtClean="0">
                <a:solidFill>
                  <a:srgbClr val="0033CC"/>
                </a:solidFill>
              </a:rPr>
              <a:t>    Вернемся к международным стандартам и рекомендуемой практике!</a:t>
            </a:r>
            <a:endParaRPr lang="ru-RU" dirty="0" smtClean="0"/>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8668AE72-A430-4870-A4A8-F57F3171498D}" type="slidenum">
              <a:rPr lang="ru-RU" smtClean="0"/>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ыноска-облако 9"/>
          <p:cNvSpPr>
            <a:spLocks noChangeArrowheads="1"/>
          </p:cNvSpPr>
          <p:nvPr/>
        </p:nvSpPr>
        <p:spPr bwMode="auto">
          <a:xfrm>
            <a:off x="179388" y="6165850"/>
            <a:ext cx="8785225" cy="503238"/>
          </a:xfrm>
          <a:prstGeom prst="cloudCallout">
            <a:avLst>
              <a:gd name="adj1" fmla="val 50833"/>
              <a:gd name="adj2" fmla="val -138644"/>
            </a:avLst>
          </a:prstGeom>
          <a:solidFill>
            <a:srgbClr val="B9CDE5">
              <a:alpha val="38823"/>
            </a:srgbClr>
          </a:solidFill>
          <a:ln w="25400" algn="ctr">
            <a:solidFill>
              <a:srgbClr val="385D8A"/>
            </a:solidFill>
            <a:round/>
            <a:headEnd/>
            <a:tailEnd/>
          </a:ln>
        </p:spPr>
        <p:txBody>
          <a:bodyPr anchor="ctr"/>
          <a:lstStyle/>
          <a:p>
            <a:pPr algn="ctr">
              <a:defRPr/>
            </a:pPr>
            <a:endParaRPr lang="ru-RU">
              <a:solidFill>
                <a:schemeClr val="lt1"/>
              </a:solidFill>
              <a:latin typeface="+mn-lt"/>
            </a:endParaRPr>
          </a:p>
        </p:txBody>
      </p:sp>
      <p:sp>
        <p:nvSpPr>
          <p:cNvPr id="9" name="Выноска-облако 8"/>
          <p:cNvSpPr>
            <a:spLocks noChangeArrowheads="1"/>
          </p:cNvSpPr>
          <p:nvPr/>
        </p:nvSpPr>
        <p:spPr bwMode="auto">
          <a:xfrm>
            <a:off x="0" y="1749425"/>
            <a:ext cx="9144000" cy="647700"/>
          </a:xfrm>
          <a:prstGeom prst="cloudCallout">
            <a:avLst>
              <a:gd name="adj1" fmla="val 50662"/>
              <a:gd name="adj2" fmla="val -3676"/>
            </a:avLst>
          </a:prstGeom>
          <a:solidFill>
            <a:srgbClr val="B9CDE5">
              <a:alpha val="38823"/>
            </a:srgbClr>
          </a:solidFill>
          <a:ln w="25400" algn="ctr">
            <a:solidFill>
              <a:srgbClr val="385D8A"/>
            </a:solidFill>
            <a:round/>
            <a:headEnd/>
            <a:tailEnd/>
          </a:ln>
        </p:spPr>
        <p:txBody>
          <a:bodyPr anchor="ctr"/>
          <a:lstStyle/>
          <a:p>
            <a:pPr algn="ctr">
              <a:defRPr/>
            </a:pPr>
            <a:endParaRPr lang="ru-RU">
              <a:solidFill>
                <a:schemeClr val="lt1"/>
              </a:solidFill>
              <a:latin typeface="+mn-lt"/>
            </a:endParaRPr>
          </a:p>
        </p:txBody>
      </p:sp>
      <p:pic>
        <p:nvPicPr>
          <p:cNvPr id="29699" name="Picture 2" descr="D:\Юрий\СЛУЖЕБНОЕ\УЧЕБА\АВИАЦИЯ\ИКАО выдержки медицинские\250px-International_Civil_Aviation_Organization_logo.svg[1].png"/>
          <p:cNvPicPr>
            <a:picLocks noChangeAspect="1" noChangeArrowheads="1"/>
          </p:cNvPicPr>
          <p:nvPr/>
        </p:nvPicPr>
        <p:blipFill>
          <a:blip r:embed="rId2" cstate="print"/>
          <a:srcRect/>
          <a:stretch>
            <a:fillRect/>
          </a:stretch>
        </p:blipFill>
        <p:spPr bwMode="auto">
          <a:xfrm>
            <a:off x="142875" y="142875"/>
            <a:ext cx="1428750" cy="1177925"/>
          </a:xfrm>
          <a:prstGeom prst="rect">
            <a:avLst/>
          </a:prstGeom>
          <a:noFill/>
          <a:ln w="9525">
            <a:noFill/>
            <a:miter lim="800000"/>
            <a:headEnd/>
            <a:tailEnd/>
          </a:ln>
        </p:spPr>
      </p:pic>
      <p:sp>
        <p:nvSpPr>
          <p:cNvPr id="29700" name="TextBox 18"/>
          <p:cNvSpPr txBox="1">
            <a:spLocks noChangeArrowheads="1"/>
          </p:cNvSpPr>
          <p:nvPr/>
        </p:nvSpPr>
        <p:spPr bwMode="auto">
          <a:xfrm>
            <a:off x="1692275" y="6237288"/>
            <a:ext cx="5473700" cy="457200"/>
          </a:xfrm>
          <a:prstGeom prst="rect">
            <a:avLst/>
          </a:prstGeom>
          <a:noFill/>
          <a:ln w="9525">
            <a:noFill/>
            <a:miter lim="800000"/>
            <a:headEnd/>
            <a:tailEnd/>
          </a:ln>
        </p:spPr>
        <p:txBody>
          <a:bodyPr>
            <a:spAutoFit/>
          </a:bodyPr>
          <a:lstStyle/>
          <a:p>
            <a:r>
              <a:rPr lang="ru-RU" sz="2400" b="1">
                <a:solidFill>
                  <a:srgbClr val="0070C0"/>
                </a:solidFill>
                <a:latin typeface="Calibri" pitchFamily="34" charset="0"/>
              </a:rPr>
              <a:t>  ВИТИЕВАТО ИЗЛОЖЕНО, НЕ ТАК ЛИ?!</a:t>
            </a:r>
          </a:p>
        </p:txBody>
      </p:sp>
      <p:sp>
        <p:nvSpPr>
          <p:cNvPr id="29701" name="Прямоугольник 9"/>
          <p:cNvSpPr>
            <a:spLocks noChangeArrowheads="1"/>
          </p:cNvSpPr>
          <p:nvPr/>
        </p:nvSpPr>
        <p:spPr bwMode="auto">
          <a:xfrm>
            <a:off x="1571625" y="142875"/>
            <a:ext cx="6000750" cy="1631950"/>
          </a:xfrm>
          <a:prstGeom prst="rect">
            <a:avLst/>
          </a:prstGeom>
          <a:noFill/>
          <a:ln w="9525">
            <a:noFill/>
            <a:miter lim="800000"/>
            <a:headEnd/>
            <a:tailEnd/>
          </a:ln>
        </p:spPr>
        <p:txBody>
          <a:bodyPr>
            <a:spAutoFit/>
          </a:bodyPr>
          <a:lstStyle/>
          <a:p>
            <a:pPr algn="ctr"/>
            <a:r>
              <a:rPr lang="ru-RU" sz="2000" b="1">
                <a:latin typeface="Calibri" pitchFamily="34" charset="0"/>
              </a:rPr>
              <a:t>ПРИЛОЖЕНИЕ 6. ЧАСТЬ</a:t>
            </a:r>
            <a:r>
              <a:rPr lang="en-US" sz="2000" b="1">
                <a:latin typeface="Calibri" pitchFamily="34" charset="0"/>
              </a:rPr>
              <a:t> I</a:t>
            </a:r>
            <a:r>
              <a:rPr lang="ru-RU" sz="2000" b="1">
                <a:latin typeface="Calibri" pitchFamily="34" charset="0"/>
              </a:rPr>
              <a:t>. </a:t>
            </a:r>
          </a:p>
          <a:p>
            <a:pPr algn="ctr"/>
            <a:r>
              <a:rPr lang="ru-RU" sz="2000" b="1">
                <a:latin typeface="Calibri" pitchFamily="34" charset="0"/>
              </a:rPr>
              <a:t>ДОПОЛНЕНИЕ B. ЗАПАСЫ МЕДИЦИНСКИХ СРЕДСТВ</a:t>
            </a:r>
          </a:p>
          <a:p>
            <a:pPr algn="ctr"/>
            <a:r>
              <a:rPr lang="ru-RU" sz="2000" i="1">
                <a:latin typeface="Calibri" pitchFamily="34" charset="0"/>
              </a:rPr>
              <a:t>Дополнительный материал к п. 6.2.2 а) главы 6</a:t>
            </a:r>
          </a:p>
          <a:p>
            <a:pPr algn="ctr"/>
            <a:r>
              <a:rPr lang="ru-RU" sz="2000" b="1">
                <a:latin typeface="Calibri" pitchFamily="34" charset="0"/>
              </a:rPr>
              <a:t>ТИПЫ, КОЛИЧЕСТВО, МЕСТА РАЗМЕЩЕНИЯ И СОДЕРЖИМОЕ  ЗАПАСОВ МЕДИЦИНСКИХ СРЕДСТВ</a:t>
            </a:r>
          </a:p>
        </p:txBody>
      </p:sp>
      <p:pic>
        <p:nvPicPr>
          <p:cNvPr id="29702" name="Picture 3" descr="D:\Юрий\СЛУЖЕБНОЕ\УЧЕБА\АВИАЦИЯ\ИКАО выдержки медицинские\icao6[1].png"/>
          <p:cNvPicPr>
            <a:picLocks noChangeAspect="1" noChangeArrowheads="1"/>
          </p:cNvPicPr>
          <p:nvPr/>
        </p:nvPicPr>
        <p:blipFill>
          <a:blip r:embed="rId3" cstate="print"/>
          <a:srcRect/>
          <a:stretch>
            <a:fillRect/>
          </a:stretch>
        </p:blipFill>
        <p:spPr bwMode="auto">
          <a:xfrm>
            <a:off x="7632700" y="142875"/>
            <a:ext cx="1309688" cy="1571625"/>
          </a:xfrm>
          <a:prstGeom prst="rect">
            <a:avLst/>
          </a:prstGeom>
          <a:noFill/>
          <a:ln w="9525">
            <a:noFill/>
            <a:miter lim="800000"/>
            <a:headEnd/>
            <a:tailEnd/>
          </a:ln>
        </p:spPr>
      </p:pic>
      <p:sp>
        <p:nvSpPr>
          <p:cNvPr id="29703" name="TextBox 6"/>
          <p:cNvSpPr txBox="1">
            <a:spLocks noChangeArrowheads="1"/>
          </p:cNvSpPr>
          <p:nvPr/>
        </p:nvSpPr>
        <p:spPr bwMode="auto">
          <a:xfrm>
            <a:off x="0" y="2420938"/>
            <a:ext cx="8786813" cy="3392487"/>
          </a:xfrm>
          <a:prstGeom prst="rect">
            <a:avLst/>
          </a:prstGeom>
          <a:noFill/>
          <a:ln w="9525">
            <a:noFill/>
            <a:miter lim="800000"/>
            <a:headEnd/>
            <a:tailEnd/>
          </a:ln>
        </p:spPr>
        <p:txBody>
          <a:bodyPr>
            <a:spAutoFit/>
          </a:bodyPr>
          <a:lstStyle/>
          <a:p>
            <a:pPr algn="just">
              <a:lnSpc>
                <a:spcPct val="150000"/>
              </a:lnSpc>
            </a:pPr>
            <a:r>
              <a:rPr lang="ru-RU" sz="1600" b="1">
                <a:latin typeface="Arial Unicode MS"/>
                <a:ea typeface="Arial Unicode MS"/>
                <a:cs typeface="Arial Unicode MS"/>
              </a:rPr>
              <a:t>1.2. Если исходить из имеющихся оригинальных сведений, то наличие на борту самолетов автоматических наружных дефибрилляторов (AED), по всей вероятности, принесет пользу только небольшому числу пассажиров. Тем не менее эти устройства установлены на борту воздушных судов многих эксплуатантов, поскольку они обеспечивают единственное эффективное средство при фибрилляции сердца. Вероятнее всего, что такие устройства окажутся полезными при установке на воздушных судах, перевозящих большое число пассажиров, при полетах на отрезках пути большой протяженности. Наличие на борту AED должно определяться эксплуатантами на основе оценки факторов риска, включая конкретные потребности для эксплуатации.</a:t>
            </a:r>
          </a:p>
        </p:txBody>
      </p:sp>
      <p:sp>
        <p:nvSpPr>
          <p:cNvPr id="29704" name="TextBox 18"/>
          <p:cNvSpPr txBox="1">
            <a:spLocks noChangeArrowheads="1"/>
          </p:cNvSpPr>
          <p:nvPr/>
        </p:nvSpPr>
        <p:spPr bwMode="auto">
          <a:xfrm>
            <a:off x="785813" y="1844675"/>
            <a:ext cx="8358187" cy="457200"/>
          </a:xfrm>
          <a:prstGeom prst="rect">
            <a:avLst/>
          </a:prstGeom>
          <a:noFill/>
          <a:ln w="9525">
            <a:noFill/>
            <a:miter lim="800000"/>
            <a:headEnd/>
            <a:tailEnd/>
          </a:ln>
        </p:spPr>
        <p:txBody>
          <a:bodyPr>
            <a:spAutoFit/>
          </a:bodyPr>
          <a:lstStyle/>
          <a:p>
            <a:r>
              <a:rPr lang="ru-RU" sz="2400" b="1">
                <a:solidFill>
                  <a:srgbClr val="0070C0"/>
                </a:solidFill>
                <a:latin typeface="Calibri" pitchFamily="34" charset="0"/>
              </a:rPr>
              <a:t>  </a:t>
            </a:r>
            <a:r>
              <a:rPr lang="ru-RU" sz="2000" b="1">
                <a:solidFill>
                  <a:srgbClr val="0070C0"/>
                </a:solidFill>
                <a:latin typeface="Calibri" pitchFamily="34" charset="0"/>
              </a:rPr>
              <a:t>Наберитесь терпения и прочитайте этот пункт до конца!</a:t>
            </a: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a:xfrm>
            <a:off x="6553200" y="6376988"/>
            <a:ext cx="2133600" cy="365125"/>
          </a:xfrm>
        </p:spPr>
        <p:txBody>
          <a:bodyPr/>
          <a:lstStyle/>
          <a:p>
            <a:pPr>
              <a:defRPr/>
            </a:pPr>
            <a:fld id="{CFA7B069-1A8A-484B-8BA2-33F38853F4DB}"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Выноска-облако 19"/>
          <p:cNvSpPr/>
          <p:nvPr/>
        </p:nvSpPr>
        <p:spPr>
          <a:xfrm>
            <a:off x="1285875" y="142875"/>
            <a:ext cx="6072188" cy="2000250"/>
          </a:xfrm>
          <a:prstGeom prst="cloudCallout">
            <a:avLst>
              <a:gd name="adj1" fmla="val 74080"/>
              <a:gd name="adj2" fmla="val 45131"/>
            </a:avLst>
          </a:prstGeom>
          <a:solidFill>
            <a:schemeClr val="accent1">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22" name="Прямоугольник 9"/>
          <p:cNvSpPr>
            <a:spLocks noChangeArrowheads="1"/>
          </p:cNvSpPr>
          <p:nvPr/>
        </p:nvSpPr>
        <p:spPr bwMode="auto">
          <a:xfrm>
            <a:off x="1500188" y="428625"/>
            <a:ext cx="5929312" cy="1384300"/>
          </a:xfrm>
          <a:prstGeom prst="rect">
            <a:avLst/>
          </a:prstGeom>
          <a:noFill/>
          <a:ln w="9525">
            <a:noFill/>
            <a:miter lim="800000"/>
            <a:headEnd/>
            <a:tailEnd/>
          </a:ln>
        </p:spPr>
        <p:txBody>
          <a:bodyPr>
            <a:spAutoFit/>
          </a:bodyPr>
          <a:lstStyle/>
          <a:p>
            <a:pPr algn="ctr"/>
            <a:r>
              <a:rPr lang="ru-RU" sz="2800" b="1" dirty="0">
                <a:solidFill>
                  <a:srgbClr val="0070C0"/>
                </a:solidFill>
              </a:rPr>
              <a:t>В одном абзаце 5 мыслей:</a:t>
            </a:r>
          </a:p>
          <a:p>
            <a:pPr algn="ctr"/>
            <a:r>
              <a:rPr lang="ru-RU" sz="2800" b="1" dirty="0">
                <a:solidFill>
                  <a:srgbClr val="0070C0"/>
                </a:solidFill>
              </a:rPr>
              <a:t>удивительная, две здравые и</a:t>
            </a:r>
          </a:p>
          <a:p>
            <a:pPr algn="ctr"/>
            <a:r>
              <a:rPr lang="ru-RU" sz="2800" b="1" dirty="0">
                <a:solidFill>
                  <a:srgbClr val="0070C0"/>
                </a:solidFill>
              </a:rPr>
              <a:t> две туманные….</a:t>
            </a:r>
          </a:p>
        </p:txBody>
      </p:sp>
      <p:pic>
        <p:nvPicPr>
          <p:cNvPr id="30723" name="Picture 2" descr="D:\Юрий\СЛУЖЕБНОЕ\УЧЕБА\АВИАЦИЯ\ИКАО выдержки медицинские\250px-International_Civil_Aviation_Organization_logo.svg[1].png"/>
          <p:cNvPicPr>
            <a:picLocks noChangeAspect="1" noChangeArrowheads="1"/>
          </p:cNvPicPr>
          <p:nvPr/>
        </p:nvPicPr>
        <p:blipFill>
          <a:blip r:embed="rId2" cstate="print"/>
          <a:srcRect/>
          <a:stretch>
            <a:fillRect/>
          </a:stretch>
        </p:blipFill>
        <p:spPr bwMode="auto">
          <a:xfrm>
            <a:off x="142875" y="142875"/>
            <a:ext cx="1428750" cy="1177925"/>
          </a:xfrm>
          <a:prstGeom prst="rect">
            <a:avLst/>
          </a:prstGeom>
          <a:noFill/>
          <a:ln w="9525">
            <a:noFill/>
            <a:miter lim="800000"/>
            <a:headEnd/>
            <a:tailEnd/>
          </a:ln>
        </p:spPr>
      </p:pic>
      <p:pic>
        <p:nvPicPr>
          <p:cNvPr id="30724" name="Picture 3" descr="D:\Юрий\СЛУЖЕБНОЕ\УЧЕБА\АВИАЦИЯ\ИКАО выдержки медицинские\icao6[1].png"/>
          <p:cNvPicPr>
            <a:picLocks noChangeAspect="1" noChangeArrowheads="1"/>
          </p:cNvPicPr>
          <p:nvPr/>
        </p:nvPicPr>
        <p:blipFill>
          <a:blip r:embed="rId3" cstate="print"/>
          <a:srcRect/>
          <a:stretch>
            <a:fillRect/>
          </a:stretch>
        </p:blipFill>
        <p:spPr bwMode="auto">
          <a:xfrm>
            <a:off x="7632700" y="142875"/>
            <a:ext cx="1309688" cy="1571625"/>
          </a:xfrm>
          <a:prstGeom prst="rect">
            <a:avLst/>
          </a:prstGeom>
          <a:noFill/>
          <a:ln w="9525">
            <a:noFill/>
            <a:miter lim="800000"/>
            <a:headEnd/>
            <a:tailEnd/>
          </a:ln>
        </p:spPr>
      </p:pic>
      <p:sp>
        <p:nvSpPr>
          <p:cNvPr id="30725" name="TextBox 6"/>
          <p:cNvSpPr txBox="1">
            <a:spLocks noChangeArrowheads="1"/>
          </p:cNvSpPr>
          <p:nvPr/>
        </p:nvSpPr>
        <p:spPr bwMode="auto">
          <a:xfrm>
            <a:off x="142875" y="2000250"/>
            <a:ext cx="9001125" cy="3392488"/>
          </a:xfrm>
          <a:prstGeom prst="rect">
            <a:avLst/>
          </a:prstGeom>
          <a:noFill/>
          <a:ln w="9525">
            <a:noFill/>
            <a:miter lim="800000"/>
            <a:headEnd/>
            <a:tailEnd/>
          </a:ln>
        </p:spPr>
        <p:txBody>
          <a:bodyPr>
            <a:spAutoFit/>
          </a:bodyPr>
          <a:lstStyle/>
          <a:p>
            <a:pPr algn="just">
              <a:lnSpc>
                <a:spcPct val="150000"/>
              </a:lnSpc>
            </a:pPr>
            <a:r>
              <a:rPr lang="ru-RU" sz="1600" b="1" dirty="0">
                <a:latin typeface="Arial Unicode MS"/>
                <a:ea typeface="Arial Unicode MS"/>
                <a:cs typeface="Arial Unicode MS"/>
              </a:rPr>
              <a:t>1.2. </a:t>
            </a:r>
            <a:r>
              <a:rPr lang="ru-RU" sz="1600" b="1" dirty="0">
                <a:solidFill>
                  <a:srgbClr val="000000"/>
                </a:solidFill>
                <a:latin typeface="Arial Unicode MS"/>
                <a:ea typeface="Arial Unicode MS"/>
                <a:cs typeface="Arial Unicode MS"/>
              </a:rPr>
              <a:t>Если исходить из имеющихся оригинальных сведений, то наличие на борту самолетов автоматических наружных дефибрилляторов (AED), по всей вероятности, </a:t>
            </a:r>
            <a:r>
              <a:rPr lang="ru-RU" sz="1600" b="1" dirty="0">
                <a:solidFill>
                  <a:srgbClr val="FF0000"/>
                </a:solidFill>
                <a:latin typeface="Arial Unicode MS"/>
                <a:ea typeface="Arial Unicode MS"/>
                <a:cs typeface="Arial Unicode MS"/>
              </a:rPr>
              <a:t>1)</a:t>
            </a:r>
            <a:r>
              <a:rPr lang="ru-RU" sz="1600" b="1" dirty="0">
                <a:latin typeface="Arial Unicode MS"/>
                <a:ea typeface="Arial Unicode MS"/>
                <a:cs typeface="Arial Unicode MS"/>
              </a:rPr>
              <a:t>принесет</a:t>
            </a:r>
            <a:r>
              <a:rPr lang="ru-RU" sz="1600" b="1" dirty="0">
                <a:solidFill>
                  <a:srgbClr val="000000"/>
                </a:solidFill>
                <a:latin typeface="Arial Unicode MS"/>
                <a:ea typeface="Arial Unicode MS"/>
                <a:cs typeface="Arial Unicode MS"/>
              </a:rPr>
              <a:t> пользу только </a:t>
            </a:r>
            <a:r>
              <a:rPr lang="ru-RU" sz="1600" b="1" dirty="0">
                <a:solidFill>
                  <a:srgbClr val="FF0000"/>
                </a:solidFill>
                <a:latin typeface="Arial Unicode MS"/>
                <a:ea typeface="Arial Unicode MS"/>
                <a:cs typeface="Arial Unicode MS"/>
              </a:rPr>
              <a:t>?! </a:t>
            </a:r>
            <a:r>
              <a:rPr lang="ru-RU" sz="1600" b="1" dirty="0">
                <a:solidFill>
                  <a:srgbClr val="000000"/>
                </a:solidFill>
                <a:latin typeface="Arial Unicode MS"/>
                <a:ea typeface="Arial Unicode MS"/>
                <a:cs typeface="Arial Unicode MS"/>
              </a:rPr>
              <a:t>небольшому числу пассажиров. Тем не менее эти устройства установлены на борту воздушных судов </a:t>
            </a:r>
            <a:r>
              <a:rPr lang="ru-RU" sz="1600" b="1" dirty="0">
                <a:solidFill>
                  <a:srgbClr val="FF0000"/>
                </a:solidFill>
                <a:latin typeface="Arial Unicode MS"/>
                <a:ea typeface="Arial Unicode MS"/>
                <a:cs typeface="Arial Unicode MS"/>
              </a:rPr>
              <a:t>2)</a:t>
            </a:r>
            <a:r>
              <a:rPr lang="ru-RU" sz="1600" b="1" dirty="0">
                <a:solidFill>
                  <a:srgbClr val="000000"/>
                </a:solidFill>
                <a:latin typeface="Arial Unicode MS"/>
                <a:ea typeface="Arial Unicode MS"/>
                <a:cs typeface="Arial Unicode MS"/>
              </a:rPr>
              <a:t>многих </a:t>
            </a:r>
            <a:r>
              <a:rPr lang="ru-RU" sz="1600" b="1" dirty="0" err="1">
                <a:solidFill>
                  <a:srgbClr val="000000"/>
                </a:solidFill>
                <a:latin typeface="Arial Unicode MS"/>
                <a:ea typeface="Arial Unicode MS"/>
                <a:cs typeface="Arial Unicode MS"/>
              </a:rPr>
              <a:t>эксплуатантов</a:t>
            </a:r>
            <a:r>
              <a:rPr lang="ru-RU" sz="1600" b="1" dirty="0">
                <a:solidFill>
                  <a:srgbClr val="000000"/>
                </a:solidFill>
                <a:latin typeface="Arial Unicode MS"/>
                <a:ea typeface="Arial Unicode MS"/>
                <a:cs typeface="Arial Unicode MS"/>
              </a:rPr>
              <a:t>, поскольку они обеспечивают </a:t>
            </a:r>
            <a:r>
              <a:rPr lang="ru-RU" sz="1600" b="1" dirty="0">
                <a:solidFill>
                  <a:srgbClr val="FF0000"/>
                </a:solidFill>
                <a:latin typeface="Arial Unicode MS"/>
                <a:ea typeface="Arial Unicode MS"/>
                <a:cs typeface="Arial Unicode MS"/>
              </a:rPr>
              <a:t>3)</a:t>
            </a:r>
            <a:r>
              <a:rPr lang="ru-RU" sz="1600" b="1" dirty="0">
                <a:solidFill>
                  <a:srgbClr val="000000"/>
                </a:solidFill>
                <a:latin typeface="Arial Unicode MS"/>
                <a:ea typeface="Arial Unicode MS"/>
                <a:cs typeface="Arial Unicode MS"/>
              </a:rPr>
              <a:t>единственное эффективное</a:t>
            </a:r>
            <a:r>
              <a:rPr lang="ru-RU" sz="1600" b="1" dirty="0">
                <a:solidFill>
                  <a:srgbClr val="FF0000"/>
                </a:solidFill>
                <a:latin typeface="Arial Unicode MS"/>
                <a:ea typeface="Arial Unicode MS"/>
                <a:cs typeface="Arial Unicode MS"/>
              </a:rPr>
              <a:t>!!! </a:t>
            </a:r>
            <a:r>
              <a:rPr lang="ru-RU" sz="1600" b="1" dirty="0">
                <a:solidFill>
                  <a:srgbClr val="000000"/>
                </a:solidFill>
                <a:latin typeface="Arial Unicode MS"/>
                <a:ea typeface="Arial Unicode MS"/>
                <a:cs typeface="Arial Unicode MS"/>
              </a:rPr>
              <a:t>средство при фибрилляции сердца. </a:t>
            </a:r>
            <a:r>
              <a:rPr lang="ru-RU" sz="1600" b="1" dirty="0">
                <a:solidFill>
                  <a:srgbClr val="FF0000"/>
                </a:solidFill>
                <a:latin typeface="Arial Unicode MS"/>
                <a:ea typeface="Arial Unicode MS"/>
                <a:cs typeface="Arial Unicode MS"/>
              </a:rPr>
              <a:t>4)</a:t>
            </a:r>
            <a:r>
              <a:rPr lang="ru-RU" sz="1600" b="1" dirty="0">
                <a:solidFill>
                  <a:srgbClr val="000000"/>
                </a:solidFill>
                <a:latin typeface="Arial Unicode MS"/>
                <a:ea typeface="Arial Unicode MS"/>
                <a:cs typeface="Arial Unicode MS"/>
              </a:rPr>
              <a:t>Вероятнее всего, что такие устройства окажутся полезными при установке на воздушных судах, перевозящих большое число пассажиров, при полетах на отрезках пути большой протяженности. Наличие на борту AED должно определяться </a:t>
            </a:r>
            <a:r>
              <a:rPr lang="ru-RU" sz="1600" b="1" dirty="0">
                <a:solidFill>
                  <a:srgbClr val="FF0000"/>
                </a:solidFill>
                <a:latin typeface="Arial Unicode MS"/>
                <a:ea typeface="Arial Unicode MS"/>
                <a:cs typeface="Arial Unicode MS"/>
              </a:rPr>
              <a:t>5)</a:t>
            </a:r>
            <a:r>
              <a:rPr lang="ru-RU" sz="1600" b="1" dirty="0">
                <a:solidFill>
                  <a:srgbClr val="FF0000"/>
                </a:solidFill>
                <a:ea typeface="Arial Unicode MS"/>
                <a:cs typeface="Arial Unicode MS"/>
              </a:rPr>
              <a:t> </a:t>
            </a:r>
            <a:r>
              <a:rPr lang="ru-RU" sz="1600" b="1" dirty="0" err="1">
                <a:solidFill>
                  <a:srgbClr val="000000"/>
                </a:solidFill>
                <a:latin typeface="Arial Unicode MS"/>
                <a:ea typeface="Arial Unicode MS"/>
                <a:cs typeface="Arial Unicode MS"/>
              </a:rPr>
              <a:t>эксплуатантами</a:t>
            </a:r>
            <a:r>
              <a:rPr lang="ru-RU" sz="1600" b="1" dirty="0">
                <a:solidFill>
                  <a:srgbClr val="000000"/>
                </a:solidFill>
                <a:latin typeface="Arial Unicode MS"/>
                <a:ea typeface="Arial Unicode MS"/>
                <a:cs typeface="Arial Unicode MS"/>
              </a:rPr>
              <a:t> на основе оценки факторов риска, включая конкретные потребности для эксплуатации.</a:t>
            </a:r>
          </a:p>
        </p:txBody>
      </p:sp>
      <p:cxnSp>
        <p:nvCxnSpPr>
          <p:cNvPr id="15" name="Прямая соединительная линия 14"/>
          <p:cNvCxnSpPr/>
          <p:nvPr/>
        </p:nvCxnSpPr>
        <p:spPr>
          <a:xfrm>
            <a:off x="4859338" y="2781300"/>
            <a:ext cx="571500" cy="158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23850" y="3141663"/>
            <a:ext cx="4357688" cy="1587"/>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500438" y="3500438"/>
            <a:ext cx="2357437" cy="1587"/>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0063" y="3857625"/>
            <a:ext cx="2571750" cy="158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14313" y="4572000"/>
            <a:ext cx="7072312" cy="158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858000" y="3857625"/>
            <a:ext cx="1785938" cy="158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2051050" y="5013325"/>
            <a:ext cx="2357438" cy="158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716463" y="5013325"/>
            <a:ext cx="4248150" cy="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250825" y="5373688"/>
            <a:ext cx="3717925" cy="1587"/>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072438" y="2786063"/>
            <a:ext cx="857250" cy="1587"/>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000250" y="4214813"/>
            <a:ext cx="2000250" cy="1587"/>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30737" name="Picture 2" descr="D:\Юрий\СЛУЖЕБНОЕ\УЧЕБА\КАРТИНКИ\иконки\Что делать 3.jpg"/>
          <p:cNvPicPr>
            <a:picLocks noChangeAspect="1" noChangeArrowheads="1"/>
          </p:cNvPicPr>
          <p:nvPr/>
        </p:nvPicPr>
        <p:blipFill>
          <a:blip r:embed="rId4" cstate="print"/>
          <a:srcRect/>
          <a:stretch>
            <a:fillRect/>
          </a:stretch>
        </p:blipFill>
        <p:spPr bwMode="auto">
          <a:xfrm>
            <a:off x="6659563" y="5122863"/>
            <a:ext cx="2035175" cy="1735137"/>
          </a:xfrm>
          <a:prstGeom prst="rect">
            <a:avLst/>
          </a:prstGeom>
          <a:noFill/>
          <a:ln w="9525">
            <a:noFill/>
            <a:miter lim="800000"/>
            <a:headEnd/>
            <a:tailEnd/>
          </a:ln>
        </p:spPr>
      </p:pic>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a:xfrm>
            <a:off x="6516688" y="5445125"/>
            <a:ext cx="2133600" cy="365125"/>
          </a:xfrm>
        </p:spPr>
        <p:txBody>
          <a:bodyPr/>
          <a:lstStyle/>
          <a:p>
            <a:pPr>
              <a:defRPr/>
            </a:pPr>
            <a:fld id="{9F89A0EB-BC39-4F01-862E-364E30FCAB84}"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МНЕ КАЖЕТСЯ АВТОР ИЛИ АВТОРЫ ЭТОГО ПУНКТА ВЫГЛЯДЯТ ВОТ ТАК</a:t>
            </a:r>
            <a:endParaRPr lang="ru-RU" dirty="0"/>
          </a:p>
        </p:txBody>
      </p:sp>
      <p:pic>
        <p:nvPicPr>
          <p:cNvPr id="31746" name="Picture 2" descr="D:\Юрий\СЛУЖЕБНОЕ\УЧЕБА\МАТЕРИАЛЫ РАЗНЫЕ\ИЗОБРАЖЕНИЯ\ОТНОШЕНИЯ\клятва лживая .jpg"/>
          <p:cNvPicPr>
            <a:picLocks noGrp="1" noChangeAspect="1" noChangeArrowheads="1"/>
          </p:cNvPicPr>
          <p:nvPr>
            <p:ph idx="1"/>
          </p:nvPr>
        </p:nvPicPr>
        <p:blipFill>
          <a:blip r:embed="rId2" cstate="print"/>
          <a:srcRect/>
          <a:stretch>
            <a:fillRect/>
          </a:stretch>
        </p:blipFill>
        <p:spPr>
          <a:xfrm>
            <a:off x="642938" y="1428750"/>
            <a:ext cx="7429500" cy="4646613"/>
          </a:xfrm>
        </p:spPr>
      </p:pic>
      <p:sp>
        <p:nvSpPr>
          <p:cNvPr id="3" name="Нижний колонтитул 2"/>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55D98EA4-8854-4865-A637-A4EF54889A01}"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r>
              <a:rPr lang="ru-RU" smtClean="0"/>
              <a:t>НО ВРЯД ЛИ ТАК</a:t>
            </a:r>
          </a:p>
        </p:txBody>
      </p:sp>
      <p:pic>
        <p:nvPicPr>
          <p:cNvPr id="32770" name="Picture 2" descr="D:\Юрий\СЛУЖЕБНОЕ\УЧЕБА\МАТЕРИАЛЫ РАЗНЫЕ\ИЗОБРАЖЕНИЯ\ГРИМАСЫ\туп и еще туее.jpg"/>
          <p:cNvPicPr>
            <a:picLocks noGrp="1" noChangeAspect="1" noChangeArrowheads="1"/>
          </p:cNvPicPr>
          <p:nvPr>
            <p:ph idx="1"/>
          </p:nvPr>
        </p:nvPicPr>
        <p:blipFill>
          <a:blip r:embed="rId2" cstate="print"/>
          <a:srcRect/>
          <a:stretch>
            <a:fillRect/>
          </a:stretch>
        </p:blipFill>
        <p:spPr>
          <a:xfrm>
            <a:off x="1169988" y="1600200"/>
            <a:ext cx="6804025" cy="4525963"/>
          </a:xfrm>
        </p:spPr>
      </p:pic>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1E7471BC-0F53-4773-8E34-C3D8B0A63879}"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357188" y="2357438"/>
            <a:ext cx="8229600" cy="868362"/>
          </a:xfrm>
        </p:spPr>
        <p:txBody>
          <a:bodyPr/>
          <a:lstStyle/>
          <a:p>
            <a:pPr eaLnBrk="1" hangingPunct="1"/>
            <a:r>
              <a:rPr lang="ru-RU" sz="6000" b="1" dirty="0" smtClean="0">
                <a:solidFill>
                  <a:srgbClr val="0070C0"/>
                </a:solidFill>
              </a:rPr>
              <a:t>Переведем  упомянутый пункт с русского на… русский</a:t>
            </a: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9EB669D1-3D2A-45AD-80EA-48DF2BDF5373}" type="slidenum">
              <a:rPr lang="ru-RU" smtClean="0"/>
              <a:pPr>
                <a:defRPr/>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a:bodyPr>
          <a:lstStyle/>
          <a:p>
            <a:pPr fontAlgn="auto">
              <a:spcAft>
                <a:spcPts val="0"/>
              </a:spcAft>
              <a:defRPr/>
            </a:pPr>
            <a:r>
              <a:rPr lang="ru-RU" dirty="0" smtClean="0"/>
              <a:t/>
            </a:r>
            <a:br>
              <a:rPr lang="ru-RU" dirty="0" smtClean="0"/>
            </a:br>
            <a:endParaRPr lang="ru-RU" dirty="0"/>
          </a:p>
        </p:txBody>
      </p:sp>
      <p:pic>
        <p:nvPicPr>
          <p:cNvPr id="14338" name="Picture 2" descr="D:\Юрий\СЛУЖЕБНОЕ\УЧЕБА\АВИАЦИЯ\ИКАО выдержки медицинские\Logo_RU[1].png"/>
          <p:cNvPicPr>
            <a:picLocks noChangeAspect="1" noChangeArrowheads="1"/>
          </p:cNvPicPr>
          <p:nvPr/>
        </p:nvPicPr>
        <p:blipFill>
          <a:blip r:embed="rId2" cstate="print"/>
          <a:srcRect/>
          <a:stretch>
            <a:fillRect/>
          </a:stretch>
        </p:blipFill>
        <p:spPr bwMode="auto">
          <a:xfrm>
            <a:off x="642938" y="428625"/>
            <a:ext cx="8110537" cy="1071563"/>
          </a:xfrm>
          <a:prstGeom prst="rect">
            <a:avLst/>
          </a:prstGeom>
          <a:noFill/>
          <a:ln w="9525">
            <a:noFill/>
            <a:miter lim="800000"/>
            <a:headEnd/>
            <a:tailEnd/>
          </a:ln>
        </p:spPr>
      </p:pic>
      <p:sp>
        <p:nvSpPr>
          <p:cNvPr id="14339" name="Прямоугольник 4"/>
          <p:cNvSpPr>
            <a:spLocks noChangeArrowheads="1"/>
          </p:cNvSpPr>
          <p:nvPr/>
        </p:nvSpPr>
        <p:spPr bwMode="auto">
          <a:xfrm>
            <a:off x="285750" y="2000250"/>
            <a:ext cx="8286750" cy="984250"/>
          </a:xfrm>
          <a:prstGeom prst="rect">
            <a:avLst/>
          </a:prstGeom>
          <a:noFill/>
          <a:ln w="9525">
            <a:noFill/>
            <a:miter lim="800000"/>
            <a:headEnd/>
            <a:tailEnd/>
          </a:ln>
        </p:spPr>
        <p:txBody>
          <a:bodyPr>
            <a:spAutoFit/>
          </a:bodyPr>
          <a:lstStyle/>
          <a:p>
            <a:r>
              <a:rPr lang="ru-RU" sz="2000" b="1">
                <a:solidFill>
                  <a:srgbClr val="0070C0"/>
                </a:solidFill>
                <a:latin typeface="Calibri" pitchFamily="34" charset="0"/>
              </a:rPr>
              <a:t>ИКАО (</a:t>
            </a:r>
            <a:r>
              <a:rPr lang="en-US" sz="2000" b="1">
                <a:solidFill>
                  <a:srgbClr val="0070C0"/>
                </a:solidFill>
                <a:latin typeface="Calibri" pitchFamily="34" charset="0"/>
              </a:rPr>
              <a:t>ICAO)</a:t>
            </a:r>
            <a:r>
              <a:rPr lang="en-US" sz="2000">
                <a:solidFill>
                  <a:srgbClr val="0070C0"/>
                </a:solidFill>
                <a:latin typeface="Calibri" pitchFamily="34" charset="0"/>
              </a:rPr>
              <a:t> </a:t>
            </a:r>
            <a:r>
              <a:rPr lang="ru-RU" sz="2000">
                <a:latin typeface="Calibri" pitchFamily="34" charset="0"/>
              </a:rPr>
              <a:t>появилось в результате подписания в Чикаго в 1944 году Конвенции о международной гражданской авиации. </a:t>
            </a:r>
          </a:p>
          <a:p>
            <a:endParaRPr lang="ru-RU">
              <a:latin typeface="Calibri" pitchFamily="34" charset="0"/>
            </a:endParaRPr>
          </a:p>
        </p:txBody>
      </p:sp>
      <p:sp>
        <p:nvSpPr>
          <p:cNvPr id="14340" name="Прямоугольник 8"/>
          <p:cNvSpPr>
            <a:spLocks noChangeArrowheads="1"/>
          </p:cNvSpPr>
          <p:nvPr/>
        </p:nvSpPr>
        <p:spPr bwMode="auto">
          <a:xfrm>
            <a:off x="214313" y="3357563"/>
            <a:ext cx="8215312" cy="1016000"/>
          </a:xfrm>
          <a:prstGeom prst="rect">
            <a:avLst/>
          </a:prstGeom>
          <a:noFill/>
          <a:ln w="9525">
            <a:noFill/>
            <a:miter lim="800000"/>
            <a:headEnd/>
            <a:tailEnd/>
          </a:ln>
        </p:spPr>
        <p:txBody>
          <a:bodyPr>
            <a:spAutoFit/>
          </a:bodyPr>
          <a:lstStyle/>
          <a:p>
            <a:r>
              <a:rPr lang="ru-RU" sz="2000" b="1" dirty="0">
                <a:solidFill>
                  <a:srgbClr val="0070C0"/>
                </a:solidFill>
                <a:latin typeface="Calibri" pitchFamily="34" charset="0"/>
              </a:rPr>
              <a:t>ИКАО устанавливает </a:t>
            </a:r>
            <a:r>
              <a:rPr lang="ru-RU" sz="2000" dirty="0">
                <a:latin typeface="Calibri" pitchFamily="34" charset="0"/>
              </a:rPr>
              <a:t>международные нормы гражданской  авиации и координирует её развитие с целью повышения безопасности и эффективности.</a:t>
            </a:r>
          </a:p>
        </p:txBody>
      </p:sp>
      <p:sp>
        <p:nvSpPr>
          <p:cNvPr id="10" name="TextBox 9"/>
          <p:cNvSpPr txBox="1"/>
          <p:nvPr/>
        </p:nvSpPr>
        <p:spPr>
          <a:xfrm>
            <a:off x="285750" y="4786313"/>
            <a:ext cx="8383588" cy="708025"/>
          </a:xfrm>
          <a:prstGeom prst="rect">
            <a:avLst/>
          </a:prstGeom>
          <a:noFill/>
        </p:spPr>
        <p:txBody>
          <a:bodyPr>
            <a:spAutoFit/>
          </a:bodyPr>
          <a:lstStyle/>
          <a:p>
            <a:pPr fontAlgn="auto">
              <a:spcBef>
                <a:spcPts val="0"/>
              </a:spcBef>
              <a:spcAft>
                <a:spcPts val="0"/>
              </a:spcAft>
              <a:defRPr/>
            </a:pPr>
            <a:r>
              <a:rPr lang="ru-RU" sz="2000" dirty="0">
                <a:latin typeface="+mn-lt"/>
              </a:rPr>
              <a:t>По состоянию на август 2012 года </a:t>
            </a:r>
            <a:r>
              <a:rPr lang="ru-RU" sz="2000" b="1" dirty="0">
                <a:solidFill>
                  <a:srgbClr val="0070C0"/>
                </a:solidFill>
                <a:latin typeface="+mn-lt"/>
              </a:rPr>
              <a:t>в ИКА</a:t>
            </a:r>
            <a:r>
              <a:rPr lang="ru-RU" sz="2000" b="1" dirty="0">
                <a:solidFill>
                  <a:schemeClr val="tx2">
                    <a:lumMod val="60000"/>
                    <a:lumOff val="40000"/>
                  </a:schemeClr>
                </a:solidFill>
                <a:latin typeface="+mn-lt"/>
              </a:rPr>
              <a:t>О </a:t>
            </a:r>
            <a:r>
              <a:rPr lang="ru-RU" sz="2000" dirty="0">
                <a:latin typeface="+mn-lt"/>
              </a:rPr>
              <a:t>состоит 191 государство, включая </a:t>
            </a:r>
            <a:r>
              <a:rPr lang="ru-RU" sz="2000" b="1" dirty="0">
                <a:solidFill>
                  <a:srgbClr val="0070C0"/>
                </a:solidFill>
                <a:latin typeface="+mn-lt"/>
              </a:rPr>
              <a:t>Россию </a:t>
            </a:r>
          </a:p>
        </p:txBody>
      </p:sp>
      <p:sp>
        <p:nvSpPr>
          <p:cNvPr id="7"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357188" y="0"/>
            <a:ext cx="8229600" cy="868363"/>
          </a:xfrm>
        </p:spPr>
        <p:txBody>
          <a:bodyPr/>
          <a:lstStyle/>
          <a:p>
            <a:pPr eaLnBrk="1" hangingPunct="1"/>
            <a:r>
              <a:rPr lang="ru-RU" sz="3600" b="1" i="1" dirty="0" smtClean="0">
                <a:solidFill>
                  <a:srgbClr val="0000FF"/>
                </a:solidFill>
              </a:rPr>
              <a:t>Мысль первая. Удивительная</a:t>
            </a:r>
            <a:r>
              <a:rPr lang="ru-RU" sz="3600" b="1" i="1" dirty="0" smtClean="0">
                <a:solidFill>
                  <a:srgbClr val="0070C0"/>
                </a:solidFill>
              </a:rPr>
              <a:t>.</a:t>
            </a:r>
            <a:endParaRPr lang="ru-RU" sz="3600" dirty="0" smtClean="0">
              <a:solidFill>
                <a:srgbClr val="0070C0"/>
              </a:solidFill>
            </a:endParaRPr>
          </a:p>
        </p:txBody>
      </p:sp>
      <p:sp>
        <p:nvSpPr>
          <p:cNvPr id="34818" name="Содержимое 2"/>
          <p:cNvSpPr>
            <a:spLocks noGrp="1"/>
          </p:cNvSpPr>
          <p:nvPr>
            <p:ph idx="1"/>
          </p:nvPr>
        </p:nvSpPr>
        <p:spPr>
          <a:xfrm>
            <a:off x="468313" y="981075"/>
            <a:ext cx="8472487" cy="1857375"/>
          </a:xfrm>
        </p:spPr>
        <p:txBody>
          <a:bodyPr/>
          <a:lstStyle/>
          <a:p>
            <a:pPr eaLnBrk="1" hangingPunct="1">
              <a:buFont typeface="Arial" charset="0"/>
              <a:buNone/>
            </a:pPr>
            <a:r>
              <a:rPr lang="ru-RU" sz="2400" b="1" i="1" smtClean="0"/>
              <a:t>   </a:t>
            </a:r>
            <a:r>
              <a:rPr lang="ru-RU" sz="2400" i="1" smtClean="0"/>
              <a:t>«…наличие на борту самолетов автоматических наружных дефибрилляторов (AED), по всей вероятности, принесет пользу только небольшому числу пассажиров…» </a:t>
            </a:r>
          </a:p>
        </p:txBody>
      </p:sp>
      <p:sp>
        <p:nvSpPr>
          <p:cNvPr id="34819" name="TextBox 4"/>
          <p:cNvSpPr txBox="1">
            <a:spLocks noChangeArrowheads="1"/>
          </p:cNvSpPr>
          <p:nvPr/>
        </p:nvSpPr>
        <p:spPr bwMode="auto">
          <a:xfrm>
            <a:off x="250825" y="2786058"/>
            <a:ext cx="8358188" cy="2246769"/>
          </a:xfrm>
          <a:prstGeom prst="rect">
            <a:avLst/>
          </a:prstGeom>
          <a:noFill/>
          <a:ln w="9525">
            <a:noFill/>
            <a:miter lim="800000"/>
            <a:headEnd/>
            <a:tailEnd/>
          </a:ln>
        </p:spPr>
        <p:txBody>
          <a:bodyPr wrap="square">
            <a:spAutoFit/>
          </a:bodyPr>
          <a:lstStyle/>
          <a:p>
            <a:pPr>
              <a:buFont typeface="Wingdings" pitchFamily="2" charset="2"/>
              <a:buNone/>
            </a:pPr>
            <a:endParaRPr lang="ru-RU" sz="2800" b="1" dirty="0" smtClean="0">
              <a:solidFill>
                <a:srgbClr val="558ED5"/>
              </a:solidFill>
              <a:latin typeface="Calibri" pitchFamily="34" charset="0"/>
            </a:endParaRPr>
          </a:p>
          <a:p>
            <a:pPr>
              <a:buFont typeface="Wingdings" pitchFamily="2" charset="2"/>
              <a:buNone/>
            </a:pPr>
            <a:r>
              <a:rPr lang="ru-RU" sz="2800" b="1" dirty="0" smtClean="0">
                <a:solidFill>
                  <a:srgbClr val="558ED5"/>
                </a:solidFill>
                <a:latin typeface="Calibri" pitchFamily="34" charset="0"/>
              </a:rPr>
              <a:t>Конечно </a:t>
            </a:r>
            <a:r>
              <a:rPr lang="en-US" sz="2800" b="1" dirty="0">
                <a:solidFill>
                  <a:srgbClr val="558ED5"/>
                </a:solidFill>
                <a:latin typeface="Calibri" pitchFamily="34" charset="0"/>
              </a:rPr>
              <a:t>AED </a:t>
            </a:r>
            <a:r>
              <a:rPr lang="ru-RU" sz="2800" b="1" dirty="0">
                <a:solidFill>
                  <a:srgbClr val="558ED5"/>
                </a:solidFill>
                <a:latin typeface="Calibri" pitchFamily="34" charset="0"/>
              </a:rPr>
              <a:t>принесет пользу очень небольшому числу пассажиров, … если только воздушное судно не летающий хоспис! </a:t>
            </a:r>
          </a:p>
          <a:p>
            <a:pPr>
              <a:buFont typeface="Wingdings" pitchFamily="2" charset="2"/>
              <a:buChar char="ü"/>
            </a:pPr>
            <a:endParaRPr lang="ru-RU" sz="2800" b="1" dirty="0">
              <a:solidFill>
                <a:srgbClr val="558ED5"/>
              </a:solidFill>
              <a:latin typeface="Calibri" pitchFamily="34" charset="0"/>
            </a:endParaRP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36D9277A-E2D4-47B6-98FA-07BEEFF41FAA}"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214282" y="1628800"/>
            <a:ext cx="8569356" cy="3538538"/>
          </a:xfrm>
          <a:prstGeom prst="rect">
            <a:avLst/>
          </a:prstGeom>
          <a:noFill/>
          <a:ln w="9525">
            <a:noFill/>
            <a:miter lim="800000"/>
            <a:headEnd/>
            <a:tailEnd/>
          </a:ln>
        </p:spPr>
        <p:txBody>
          <a:bodyPr wrap="square">
            <a:spAutoFit/>
          </a:bodyPr>
          <a:lstStyle/>
          <a:p>
            <a:pPr>
              <a:buFont typeface="Wingdings" pitchFamily="2" charset="2"/>
              <a:buChar char="ü"/>
            </a:pPr>
            <a:r>
              <a:rPr lang="ru-RU" sz="2800" b="1" dirty="0">
                <a:solidFill>
                  <a:srgbClr val="558ED5"/>
                </a:solidFill>
                <a:latin typeface="Calibri" pitchFamily="34" charset="0"/>
              </a:rPr>
              <a:t>  Не </a:t>
            </a:r>
            <a:r>
              <a:rPr lang="ru-RU" sz="2800" b="1" dirty="0" smtClean="0">
                <a:solidFill>
                  <a:srgbClr val="558ED5"/>
                </a:solidFill>
                <a:latin typeface="Calibri" pitchFamily="34" charset="0"/>
              </a:rPr>
              <a:t>многим пассажирам принесет пользу зажим </a:t>
            </a:r>
            <a:r>
              <a:rPr lang="ru-RU" sz="2800" b="1" dirty="0">
                <a:solidFill>
                  <a:srgbClr val="558ED5"/>
                </a:solidFill>
                <a:latin typeface="Calibri" pitchFamily="34" charset="0"/>
              </a:rPr>
              <a:t>для пуповины и, кстати, </a:t>
            </a:r>
            <a:r>
              <a:rPr lang="ru-RU" sz="2800" b="1" dirty="0" smtClean="0">
                <a:solidFill>
                  <a:srgbClr val="558ED5"/>
                </a:solidFill>
                <a:latin typeface="Calibri" pitchFamily="34" charset="0"/>
              </a:rPr>
              <a:t>реанимационная маска </a:t>
            </a:r>
            <a:r>
              <a:rPr lang="ru-RU" sz="2800" b="1" dirty="0">
                <a:solidFill>
                  <a:srgbClr val="558ED5"/>
                </a:solidFill>
                <a:latin typeface="Calibri" pitchFamily="34" charset="0"/>
              </a:rPr>
              <a:t>для искусственного дыхания.</a:t>
            </a:r>
          </a:p>
          <a:p>
            <a:endParaRPr lang="ru-RU" sz="2800" b="1" dirty="0">
              <a:solidFill>
                <a:srgbClr val="376092"/>
              </a:solidFill>
              <a:latin typeface="Calibri" pitchFamily="34" charset="0"/>
            </a:endParaRPr>
          </a:p>
          <a:p>
            <a:pPr>
              <a:buFont typeface="Wingdings" pitchFamily="2" charset="2"/>
              <a:buChar char="ü"/>
            </a:pPr>
            <a:r>
              <a:rPr lang="ru-RU" sz="2800" b="1" dirty="0">
                <a:solidFill>
                  <a:srgbClr val="558ED5"/>
                </a:solidFill>
                <a:latin typeface="Calibri" pitchFamily="34" charset="0"/>
              </a:rPr>
              <a:t>  Эти предметы входят в судовой комплект медицинской помощи!</a:t>
            </a:r>
          </a:p>
          <a:p>
            <a:pPr>
              <a:buFont typeface="Wingdings" pitchFamily="2" charset="2"/>
              <a:buChar char="ü"/>
            </a:pPr>
            <a:endParaRPr lang="ru-RU" sz="2800" b="1" dirty="0">
              <a:solidFill>
                <a:srgbClr val="558ED5"/>
              </a:solidFill>
              <a:latin typeface="Calibri" pitchFamily="34" charset="0"/>
            </a:endParaRPr>
          </a:p>
          <a:p>
            <a:pPr>
              <a:buFont typeface="Wingdings" pitchFamily="2" charset="2"/>
              <a:buChar char="ü"/>
            </a:pPr>
            <a:r>
              <a:rPr lang="ru-RU" sz="2800" b="1" dirty="0">
                <a:solidFill>
                  <a:srgbClr val="558ED5"/>
                </a:solidFill>
                <a:latin typeface="Calibri" pitchFamily="34" charset="0"/>
              </a:rPr>
              <a:t> Их польза не подвергается сомнению!</a:t>
            </a:r>
          </a:p>
        </p:txBody>
      </p:sp>
      <p:sp>
        <p:nvSpPr>
          <p:cNvPr id="35843" name="Прямоугольник 1"/>
          <p:cNvSpPr>
            <a:spLocks noChangeArrowheads="1"/>
          </p:cNvSpPr>
          <p:nvPr/>
        </p:nvSpPr>
        <p:spPr bwMode="auto">
          <a:xfrm>
            <a:off x="2857488" y="764704"/>
            <a:ext cx="2714625" cy="584200"/>
          </a:xfrm>
          <a:prstGeom prst="rect">
            <a:avLst/>
          </a:prstGeom>
          <a:noFill/>
          <a:ln w="9525">
            <a:noFill/>
            <a:miter lim="800000"/>
            <a:headEnd/>
            <a:tailEnd/>
          </a:ln>
        </p:spPr>
        <p:txBody>
          <a:bodyPr>
            <a:spAutoFit/>
          </a:bodyPr>
          <a:lstStyle/>
          <a:p>
            <a:r>
              <a:rPr lang="ru-RU" sz="3200" b="1" dirty="0">
                <a:solidFill>
                  <a:srgbClr val="558ED5"/>
                </a:solidFill>
                <a:latin typeface="Calibri" pitchFamily="34" charset="0"/>
              </a:rPr>
              <a:t>ОДНАКО:</a:t>
            </a:r>
            <a:endParaRPr lang="ru-RU" sz="3200" dirty="0"/>
          </a:p>
        </p:txBody>
      </p:sp>
      <p:sp>
        <p:nvSpPr>
          <p:cNvPr id="3" name="Нижний колонтитул 2"/>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2961E94A-B7C5-4811-AE50-871C07124CBE}" type="slidenum">
              <a:rPr lang="ru-RU" smtClean="0"/>
              <a:pPr>
                <a:defRPr/>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42875"/>
            <a:ext cx="8229600" cy="439738"/>
          </a:xfrm>
        </p:spPr>
        <p:txBody>
          <a:bodyPr rtlCol="0">
            <a:noAutofit/>
          </a:bodyPr>
          <a:lstStyle/>
          <a:p>
            <a:pPr eaLnBrk="1" fontAlgn="auto" hangingPunct="1">
              <a:spcAft>
                <a:spcPts val="0"/>
              </a:spcAft>
              <a:defRPr/>
            </a:pPr>
            <a:r>
              <a:rPr lang="ru-RU" sz="3600" b="1" i="1" dirty="0" smtClean="0">
                <a:solidFill>
                  <a:schemeClr val="tx2">
                    <a:lumMod val="60000"/>
                    <a:lumOff val="40000"/>
                  </a:schemeClr>
                </a:solidFill>
              </a:rPr>
              <a:t>Две здравых мысли.</a:t>
            </a:r>
            <a:endParaRPr lang="ru-RU" sz="3600" dirty="0">
              <a:solidFill>
                <a:schemeClr val="tx2">
                  <a:lumMod val="60000"/>
                  <a:lumOff val="40000"/>
                </a:schemeClr>
              </a:solidFill>
            </a:endParaRPr>
          </a:p>
        </p:txBody>
      </p:sp>
      <p:sp>
        <p:nvSpPr>
          <p:cNvPr id="36866" name="Содержимое 2"/>
          <p:cNvSpPr>
            <a:spLocks noGrp="1"/>
          </p:cNvSpPr>
          <p:nvPr>
            <p:ph idx="1"/>
          </p:nvPr>
        </p:nvSpPr>
        <p:spPr>
          <a:xfrm>
            <a:off x="0" y="714375"/>
            <a:ext cx="8858250" cy="1500188"/>
          </a:xfrm>
        </p:spPr>
        <p:txBody>
          <a:bodyPr/>
          <a:lstStyle/>
          <a:p>
            <a:pPr eaLnBrk="1" hangingPunct="1">
              <a:buFont typeface="Arial" charset="0"/>
              <a:buNone/>
            </a:pPr>
            <a:r>
              <a:rPr lang="ru-RU" sz="2400" b="1" i="1" smtClean="0"/>
              <a:t>   </a:t>
            </a:r>
            <a:r>
              <a:rPr lang="ru-RU" sz="2400" i="1" smtClean="0"/>
              <a:t>«…Тем не менее эти устройства  (прим. А</a:t>
            </a:r>
            <a:r>
              <a:rPr lang="en-US" sz="2400" i="1" smtClean="0"/>
              <a:t>ED) </a:t>
            </a:r>
            <a:r>
              <a:rPr lang="ru-RU" sz="2400" i="1" smtClean="0"/>
              <a:t>установлены на борту воздушных судов </a:t>
            </a:r>
            <a:r>
              <a:rPr lang="ru-RU" sz="2400" i="1" u="sng" smtClean="0"/>
              <a:t>многих эксплуатантов</a:t>
            </a:r>
            <a:r>
              <a:rPr lang="ru-RU" sz="2400" i="1" smtClean="0"/>
              <a:t>, поскольку они обеспечивают </a:t>
            </a:r>
            <a:r>
              <a:rPr lang="ru-RU" sz="2400" i="1" u="sng" smtClean="0"/>
              <a:t>единственное эффективное</a:t>
            </a:r>
            <a:r>
              <a:rPr lang="ru-RU" sz="2400" i="1" smtClean="0"/>
              <a:t> средство при фибрилляции сердца…» </a:t>
            </a:r>
          </a:p>
        </p:txBody>
      </p:sp>
      <p:sp>
        <p:nvSpPr>
          <p:cNvPr id="5" name="TextBox 4"/>
          <p:cNvSpPr txBox="1"/>
          <p:nvPr/>
        </p:nvSpPr>
        <p:spPr>
          <a:xfrm>
            <a:off x="1187624" y="3068960"/>
            <a:ext cx="5357813" cy="519112"/>
          </a:xfrm>
          <a:prstGeom prst="rect">
            <a:avLst/>
          </a:prstGeom>
          <a:noFill/>
        </p:spPr>
        <p:txBody>
          <a:bodyPr>
            <a:spAutoFit/>
          </a:bodyPr>
          <a:lstStyle/>
          <a:p>
            <a:pPr algn="ctr" fontAlgn="auto">
              <a:spcBef>
                <a:spcPts val="0"/>
              </a:spcBef>
              <a:spcAft>
                <a:spcPts val="0"/>
              </a:spcAft>
              <a:defRPr/>
            </a:pPr>
            <a:r>
              <a:rPr lang="ru-RU" sz="2800" b="1" dirty="0">
                <a:solidFill>
                  <a:schemeClr val="tx2">
                    <a:lumMod val="60000"/>
                    <a:lumOff val="40000"/>
                  </a:schemeClr>
                </a:solidFill>
                <a:latin typeface="+mn-lt"/>
              </a:rPr>
              <a:t>Первая  - поступай как многие..! </a:t>
            </a:r>
          </a:p>
        </p:txBody>
      </p:sp>
      <p:sp>
        <p:nvSpPr>
          <p:cNvPr id="15" name="TextBox 14"/>
          <p:cNvSpPr txBox="1"/>
          <p:nvPr/>
        </p:nvSpPr>
        <p:spPr>
          <a:xfrm>
            <a:off x="899592" y="3789040"/>
            <a:ext cx="7000875" cy="523875"/>
          </a:xfrm>
          <a:prstGeom prst="rect">
            <a:avLst/>
          </a:prstGeom>
          <a:noFill/>
        </p:spPr>
        <p:txBody>
          <a:bodyPr>
            <a:spAutoFit/>
          </a:bodyPr>
          <a:lstStyle/>
          <a:p>
            <a:pPr algn="ctr" fontAlgn="auto">
              <a:spcBef>
                <a:spcPts val="0"/>
              </a:spcBef>
              <a:spcAft>
                <a:spcPts val="0"/>
              </a:spcAft>
              <a:defRPr/>
            </a:pPr>
            <a:r>
              <a:rPr lang="ru-RU" sz="2800" b="1" dirty="0">
                <a:solidFill>
                  <a:schemeClr val="tx2">
                    <a:lumMod val="60000"/>
                    <a:lumOff val="40000"/>
                  </a:schemeClr>
                </a:solidFill>
                <a:latin typeface="+mn-lt"/>
              </a:rPr>
              <a:t>Вторая – … потому, что альтернативы нет!</a:t>
            </a:r>
          </a:p>
        </p:txBody>
      </p:sp>
      <p:sp>
        <p:nvSpPr>
          <p:cNvPr id="3" name="Нижний колонтитул 2"/>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1CE2532B-B057-48A5-A183-0E4FD1628662}" type="slidenum">
              <a:rPr lang="ru-RU" smtClean="0"/>
              <a:pPr>
                <a:defRPr/>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pPr>
              <a:defRPr/>
            </a:pPr>
            <a:r>
              <a:rPr lang="ru-RU" smtClean="0"/>
              <a:t>МЮ</a:t>
            </a:r>
            <a:endParaRPr lang="ru-RU"/>
          </a:p>
        </p:txBody>
      </p:sp>
      <p:sp>
        <p:nvSpPr>
          <p:cNvPr id="5" name="Номер слайда 4"/>
          <p:cNvSpPr>
            <a:spLocks noGrp="1"/>
          </p:cNvSpPr>
          <p:nvPr>
            <p:ph type="sldNum" sz="quarter" idx="12"/>
          </p:nvPr>
        </p:nvSpPr>
        <p:spPr/>
        <p:txBody>
          <a:bodyPr/>
          <a:lstStyle/>
          <a:p>
            <a:pPr>
              <a:defRPr/>
            </a:pPr>
            <a:fld id="{1DB242DF-3FE4-4C4F-B00C-41952D6AFFA2}" type="slidenum">
              <a:rPr lang="ru-RU" smtClean="0"/>
              <a:pPr>
                <a:defRPr/>
              </a:pPr>
              <a:t>33</a:t>
            </a:fld>
            <a:endParaRPr lang="ru-RU"/>
          </a:p>
        </p:txBody>
      </p:sp>
      <p:pic>
        <p:nvPicPr>
          <p:cNvPr id="4098" name="Picture 2" descr="C:\Users\prepod\Pictures\Рисун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40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500063"/>
            <a:ext cx="8229600" cy="439737"/>
          </a:xfrm>
        </p:spPr>
        <p:txBody>
          <a:bodyPr rtlCol="0">
            <a:noAutofit/>
          </a:bodyPr>
          <a:lstStyle/>
          <a:p>
            <a:pPr eaLnBrk="1" fontAlgn="auto" hangingPunct="1">
              <a:spcAft>
                <a:spcPts val="0"/>
              </a:spcAft>
              <a:defRPr/>
            </a:pPr>
            <a:r>
              <a:rPr lang="ru-RU" sz="3200" b="1" i="1" dirty="0" smtClean="0">
                <a:solidFill>
                  <a:schemeClr val="tx2">
                    <a:lumMod val="60000"/>
                    <a:lumOff val="40000"/>
                  </a:schemeClr>
                </a:solidFill>
              </a:rPr>
              <a:t>Подробнее о второй здравой мысли. </a:t>
            </a:r>
            <a:endParaRPr lang="ru-RU" sz="3200" dirty="0">
              <a:solidFill>
                <a:schemeClr val="tx2">
                  <a:lumMod val="60000"/>
                  <a:lumOff val="40000"/>
                </a:schemeClr>
              </a:solidFill>
            </a:endParaRPr>
          </a:p>
        </p:txBody>
      </p:sp>
      <p:graphicFrame>
        <p:nvGraphicFramePr>
          <p:cNvPr id="29736" name="Group 40"/>
          <p:cNvGraphicFramePr>
            <a:graphicFrameLocks noGrp="1"/>
          </p:cNvGraphicFramePr>
          <p:nvPr>
            <p:extLst>
              <p:ext uri="{D42A27DB-BD31-4B8C-83A1-F6EECF244321}">
                <p14:modId xmlns:p14="http://schemas.microsoft.com/office/powerpoint/2010/main" val="661218526"/>
              </p:ext>
            </p:extLst>
          </p:nvPr>
        </p:nvGraphicFramePr>
        <p:xfrm>
          <a:off x="428596" y="2071678"/>
          <a:ext cx="8248650" cy="4206241"/>
        </p:xfrm>
        <a:graphic>
          <a:graphicData uri="http://schemas.openxmlformats.org/drawingml/2006/table">
            <a:tbl>
              <a:tblPr/>
              <a:tblGrid>
                <a:gridCol w="3519487"/>
                <a:gridCol w="1344613"/>
                <a:gridCol w="576262"/>
                <a:gridCol w="790575"/>
                <a:gridCol w="701675"/>
                <a:gridCol w="612775"/>
                <a:gridCol w="703263"/>
              </a:tblGrid>
              <a:tr h="1143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75000"/>
                            </a:schemeClr>
                          </a:solidFill>
                          <a:effectLst/>
                          <a:latin typeface="Calibri" pitchFamily="34" charset="0"/>
                        </a:rPr>
                        <a:t> КТО и ГДЕ</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75000"/>
                            </a:schemeClr>
                          </a:solidFill>
                          <a:effectLst/>
                          <a:latin typeface="Calibri" pitchFamily="34" charset="0"/>
                        </a:rPr>
                        <a:t> использует дефибриллятор</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75000"/>
                            </a:schemeClr>
                          </a:solidFill>
                          <a:effectLst/>
                          <a:latin typeface="Times New Roman" pitchFamily="18" charset="0"/>
                        </a:rPr>
                        <a:t>Первый разряд через</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75000"/>
                            </a:schemeClr>
                          </a:solidFill>
                          <a:effectLst/>
                          <a:latin typeface="Times New Roman" pitchFamily="18" charset="0"/>
                        </a:rPr>
                        <a:t>Исходы</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2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Calibri" pitchFamily="34" charset="0"/>
                        </a:rPr>
                        <a:t>Традиционная скорая   помощь</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2"/>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cap="none" normalizeH="0" baseline="0" dirty="0" smtClean="0">
                          <a:ln>
                            <a:noFill/>
                          </a:ln>
                          <a:solidFill>
                            <a:schemeClr val="tx2"/>
                          </a:solidFill>
                          <a:effectLst/>
                          <a:latin typeface="Times New Roman" pitchFamily="18" charset="0"/>
                        </a:rPr>
                        <a:t> </a:t>
                      </a:r>
                      <a:r>
                        <a:rPr kumimoji="0" lang="ru-RU" sz="3600" b="1" i="0" u="none" strike="noStrike" cap="none" normalizeH="0" baseline="0" dirty="0" smtClean="0">
                          <a:ln>
                            <a:noFill/>
                          </a:ln>
                          <a:solidFill>
                            <a:schemeClr val="tx2"/>
                          </a:solidFill>
                          <a:effectLst/>
                          <a:latin typeface="Times New Roman" pitchFamily="18" charset="0"/>
                        </a:rPr>
                        <a:t>≥ 10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Calibri" pitchFamily="34" charset="0"/>
                        </a:rPr>
                        <a:t>…пока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Calibri" pitchFamily="34" charset="0"/>
                        </a:rPr>
                        <a:t>доедет…</a:t>
                      </a:r>
                      <a:endParaRPr kumimoji="0" lang="ru-RU" sz="2000" b="1" i="0" u="none" strike="noStrike" cap="none" normalizeH="0" baseline="0" dirty="0" smtClean="0">
                        <a:ln>
                          <a:noFill/>
                        </a:ln>
                        <a:solidFill>
                          <a:schemeClr val="tx2"/>
                        </a:solidFill>
                        <a:effectLst/>
                        <a:latin typeface="Times New Roman" pitchFamily="18"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Wingdings" pitchFamily="2" charset="2"/>
                          <a:sym typeface="Wingdings" pitchFamily="2" charset="2"/>
                        </a:rPr>
                        <a:t></a:t>
                      </a:r>
                      <a:endParaRPr kumimoji="0" lang="ru-RU" sz="1600" b="1" i="0" u="none" strike="noStrike" cap="none" normalizeH="0" baseline="0" dirty="0" smtClean="0">
                        <a:ln>
                          <a:noFill/>
                        </a:ln>
                        <a:solidFill>
                          <a:srgbClr val="FF0000"/>
                        </a:solidFill>
                        <a:effectLst/>
                        <a:latin typeface="Wingdings" pitchFamily="2" charset="2"/>
                      </a:endParaRP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612775">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9525"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69056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2"/>
                          </a:solidFill>
                          <a:effectLst/>
                          <a:latin typeface="Calibri" pitchFamily="34" charset="0"/>
                        </a:rPr>
                        <a:t>Персонал или случайный свидетель на месте</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2"/>
                          </a:solidFill>
                          <a:effectLst/>
                          <a:latin typeface="Times New Roman" pitchFamily="18" charset="0"/>
                        </a:rPr>
                        <a:t>(воздушное судно, аэропорт, казино, торговый или развлекательный центр)</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2"/>
                          </a:solidFill>
                          <a:effectLst/>
                          <a:latin typeface="Times New Roman" pitchFamily="18" charset="0"/>
                        </a:rPr>
                        <a:t>≤ 3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kern="1200" cap="none" normalizeH="0" baseline="0" dirty="0" smtClean="0">
                          <a:ln>
                            <a:noFill/>
                          </a:ln>
                          <a:solidFill>
                            <a:srgbClr val="FF0000"/>
                          </a:solidFill>
                          <a:effectLst/>
                          <a:latin typeface="Wingdings" pitchFamily="2" charset="2"/>
                          <a:ea typeface="+mn-ea"/>
                          <a:cs typeface="+mn-cs"/>
                          <a:sym typeface="Wingdings" pitchFamily="2" charset="2"/>
                        </a:rPr>
                        <a:t></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kern="1200" cap="none" normalizeH="0" baseline="0" dirty="0" smtClean="0">
                          <a:ln>
                            <a:noFill/>
                          </a:ln>
                          <a:solidFill>
                            <a:srgbClr val="FF0000"/>
                          </a:solidFill>
                          <a:effectLst/>
                          <a:latin typeface="Wingdings" pitchFamily="2" charset="2"/>
                          <a:ea typeface="+mn-ea"/>
                          <a:cs typeface="+mn-cs"/>
                          <a:sym typeface="Wingdings" pitchFamily="2" charset="2"/>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kern="1200" cap="none" normalizeH="0" baseline="0" dirty="0" smtClean="0">
                          <a:ln>
                            <a:noFill/>
                          </a:ln>
                          <a:solidFill>
                            <a:srgbClr val="FF0000"/>
                          </a:solidFill>
                          <a:effectLst/>
                          <a:latin typeface="Wingdings" pitchFamily="2" charset="2"/>
                          <a:ea typeface="+mn-ea"/>
                          <a:cs typeface="+mn-cs"/>
                          <a:sym typeface="Wingdings" pitchFamily="2" charset="2"/>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kern="1200" cap="none" normalizeH="0" baseline="0" dirty="0" smtClean="0">
                          <a:ln>
                            <a:noFill/>
                          </a:ln>
                          <a:solidFill>
                            <a:srgbClr val="FF0000"/>
                          </a:solidFill>
                          <a:effectLst/>
                          <a:latin typeface="Wingdings" pitchFamily="2" charset="2"/>
                          <a:ea typeface="+mn-ea"/>
                          <a:cs typeface="+mn-cs"/>
                          <a:sym typeface="Wingdings" pitchFamily="2" charset="2"/>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kern="1200" cap="none" normalizeH="0" baseline="0" dirty="0" smtClean="0">
                          <a:ln>
                            <a:noFill/>
                          </a:ln>
                          <a:solidFill>
                            <a:srgbClr val="FF0000"/>
                          </a:solidFill>
                          <a:effectLst/>
                          <a:latin typeface="Wingdings" pitchFamily="2" charset="2"/>
                          <a:ea typeface="+mn-ea"/>
                          <a:cs typeface="+mn-cs"/>
                          <a:sym typeface="Wingdings" pitchFamily="2" charset="2"/>
                        </a:rPr>
                        <a:t></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881063">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3200" b="1" i="0" u="none" strike="noStrike" kern="1200" cap="none" normalizeH="0" baseline="0" dirty="0" smtClean="0">
                          <a:ln>
                            <a:noFill/>
                          </a:ln>
                          <a:solidFill>
                            <a:srgbClr val="FF0000"/>
                          </a:solidFill>
                          <a:effectLst/>
                          <a:latin typeface="Wingdings" pitchFamily="2" charset="2"/>
                          <a:ea typeface="+mn-ea"/>
                          <a:cs typeface="+mn-cs"/>
                          <a:sym typeface="Wingdings" pitchFamily="2" charset="2"/>
                        </a:rPr>
                        <a:t></a:t>
                      </a:r>
                    </a:p>
                  </a:txBody>
                  <a:tcPr marL="9525" marR="9525" marT="9525"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000000"/>
                          </a:solidFill>
                          <a:effectLst/>
                          <a:latin typeface="Calibri" pitchFamily="34" charset="0"/>
                        </a:rPr>
                        <a:t>†</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4800" b="0" i="0" u="none" strike="noStrike" kern="1200" cap="none" normalizeH="0" baseline="0" dirty="0" smtClean="0">
                          <a:ln>
                            <a:noFill/>
                          </a:ln>
                          <a:solidFill>
                            <a:srgbClr val="000000"/>
                          </a:solidFill>
                          <a:effectLst/>
                          <a:latin typeface="Calibri" pitchFamily="34" charset="0"/>
                          <a:ea typeface="+mn-ea"/>
                          <a:cs typeface="+mn-cs"/>
                        </a:rPr>
                        <a:t>†</a:t>
                      </a:r>
                    </a:p>
                  </a:txBody>
                  <a:tcPr marL="9525" marR="9525" marT="9525"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Прямоугольник 9"/>
          <p:cNvSpPr/>
          <p:nvPr/>
        </p:nvSpPr>
        <p:spPr>
          <a:xfrm>
            <a:off x="323850" y="1125538"/>
            <a:ext cx="8105775" cy="830262"/>
          </a:xfrm>
          <a:prstGeom prst="rect">
            <a:avLst/>
          </a:prstGeom>
        </p:spPr>
        <p:txBody>
          <a:bodyPr>
            <a:spAutoFit/>
          </a:bodyPr>
          <a:lstStyle/>
          <a:p>
            <a:pPr algn="ctr" fontAlgn="auto">
              <a:spcBef>
                <a:spcPts val="0"/>
              </a:spcBef>
              <a:spcAft>
                <a:spcPts val="0"/>
              </a:spcAft>
              <a:defRPr/>
            </a:pPr>
            <a:r>
              <a:rPr lang="ru-RU" sz="2400" b="1" dirty="0">
                <a:solidFill>
                  <a:schemeClr val="accent1">
                    <a:lumMod val="75000"/>
                  </a:schemeClr>
                </a:solidFill>
                <a:latin typeface="+mn-lt"/>
              </a:rPr>
              <a:t>Выживание пациентов с внезапной кардиальной смертью </a:t>
            </a:r>
          </a:p>
          <a:p>
            <a:pPr algn="ctr" fontAlgn="auto">
              <a:spcBef>
                <a:spcPts val="0"/>
              </a:spcBef>
              <a:spcAft>
                <a:spcPts val="0"/>
              </a:spcAft>
              <a:defRPr/>
            </a:pPr>
            <a:r>
              <a:rPr lang="ru-RU" sz="2400" b="1" dirty="0">
                <a:solidFill>
                  <a:schemeClr val="accent1">
                    <a:lumMod val="75000"/>
                  </a:schemeClr>
                </a:solidFill>
                <a:latin typeface="+mn-lt"/>
              </a:rPr>
              <a:t>за пределами медицинских учреждений</a:t>
            </a:r>
            <a:endParaRPr lang="ru-RU" sz="2400" dirty="0">
              <a:solidFill>
                <a:schemeClr val="accent1">
                  <a:lumMod val="75000"/>
                </a:schemeClr>
              </a:solidFill>
              <a:latin typeface="+mn-lt"/>
            </a:endParaRPr>
          </a:p>
        </p:txBody>
      </p:sp>
      <p:sp>
        <p:nvSpPr>
          <p:cNvPr id="3" name="Нижний колонтитул 2"/>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11292CC2-F0A0-4B5E-B4EC-75E936801C6C}" type="slidenum">
              <a:rPr lang="ru-RU" smtClean="0"/>
              <a:pPr>
                <a:defRPr/>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2"/>
          <p:cNvSpPr>
            <a:spLocks noGrp="1"/>
          </p:cNvSpPr>
          <p:nvPr>
            <p:ph idx="1"/>
          </p:nvPr>
        </p:nvSpPr>
        <p:spPr>
          <a:xfrm>
            <a:off x="334963" y="1052513"/>
            <a:ext cx="8472487" cy="1500187"/>
          </a:xfrm>
        </p:spPr>
        <p:txBody>
          <a:bodyPr/>
          <a:lstStyle/>
          <a:p>
            <a:pPr eaLnBrk="1" hangingPunct="1">
              <a:lnSpc>
                <a:spcPct val="90000"/>
              </a:lnSpc>
              <a:buFont typeface="Arial" charset="0"/>
              <a:buNone/>
            </a:pPr>
            <a:r>
              <a:rPr lang="ru-RU" sz="2400" b="1" i="1" smtClean="0"/>
              <a:t>   </a:t>
            </a:r>
            <a:r>
              <a:rPr lang="ru-RU" sz="2400" i="1" smtClean="0"/>
              <a:t>«</a:t>
            </a:r>
            <a:r>
              <a:rPr lang="ru-RU" sz="2400" i="1" u="sng" smtClean="0"/>
              <a:t>Вероятнее всего, что такие устройства окажутся полезными</a:t>
            </a:r>
            <a:r>
              <a:rPr lang="ru-RU" sz="2400" i="1" smtClean="0"/>
              <a:t> при установке на воздушных судах, перевозящих большое число пассажиров, при полетах на отрезках пути большой протяженности» </a:t>
            </a:r>
          </a:p>
        </p:txBody>
      </p:sp>
      <p:sp>
        <p:nvSpPr>
          <p:cNvPr id="38914" name="TextBox 4"/>
          <p:cNvSpPr txBox="1">
            <a:spLocks noChangeArrowheads="1"/>
          </p:cNvSpPr>
          <p:nvPr/>
        </p:nvSpPr>
        <p:spPr bwMode="auto">
          <a:xfrm>
            <a:off x="323850" y="4292600"/>
            <a:ext cx="8640763" cy="1552575"/>
          </a:xfrm>
          <a:prstGeom prst="rect">
            <a:avLst/>
          </a:prstGeom>
          <a:noFill/>
          <a:ln w="9525">
            <a:noFill/>
            <a:miter lim="800000"/>
            <a:headEnd/>
            <a:tailEnd/>
          </a:ln>
        </p:spPr>
        <p:txBody>
          <a:bodyPr>
            <a:spAutoFit/>
          </a:bodyPr>
          <a:lstStyle/>
          <a:p>
            <a:pPr>
              <a:buFont typeface="Wingdings" pitchFamily="2" charset="2"/>
              <a:buNone/>
            </a:pPr>
            <a:r>
              <a:rPr lang="ru-RU" sz="2400" b="1">
                <a:solidFill>
                  <a:srgbClr val="558ED5"/>
                </a:solidFill>
                <a:latin typeface="Calibri" pitchFamily="34" charset="0"/>
              </a:rPr>
              <a:t>Чем больше рейсов и пассажиров на  борту,  чем длительнее полет,  тем выше вероятность того, что кто-то из пассажиров может не долететь … без такого устройства.</a:t>
            </a:r>
          </a:p>
          <a:p>
            <a:endParaRPr lang="ru-RU" sz="2400" b="1">
              <a:latin typeface="Calibri" pitchFamily="34" charset="0"/>
            </a:endParaRPr>
          </a:p>
        </p:txBody>
      </p:sp>
      <p:sp>
        <p:nvSpPr>
          <p:cNvPr id="38915" name="TextBox 5"/>
          <p:cNvSpPr txBox="1">
            <a:spLocks noChangeArrowheads="1"/>
          </p:cNvSpPr>
          <p:nvPr/>
        </p:nvSpPr>
        <p:spPr bwMode="auto">
          <a:xfrm>
            <a:off x="2555875" y="3429000"/>
            <a:ext cx="3546475" cy="641350"/>
          </a:xfrm>
          <a:prstGeom prst="rect">
            <a:avLst/>
          </a:prstGeom>
          <a:noFill/>
          <a:ln w="9525">
            <a:noFill/>
            <a:miter lim="800000"/>
            <a:headEnd/>
            <a:tailEnd/>
          </a:ln>
        </p:spPr>
        <p:txBody>
          <a:bodyPr>
            <a:spAutoFit/>
          </a:bodyPr>
          <a:lstStyle/>
          <a:p>
            <a:pPr algn="ctr"/>
            <a:r>
              <a:rPr lang="ru-RU" sz="3600" b="1" i="1">
                <a:solidFill>
                  <a:srgbClr val="0070C0"/>
                </a:solidFill>
                <a:latin typeface="Calibri" pitchFamily="34" charset="0"/>
              </a:rPr>
              <a:t>Рассеем  туман:</a:t>
            </a:r>
          </a:p>
        </p:txBody>
      </p:sp>
      <p:sp>
        <p:nvSpPr>
          <p:cNvPr id="38916" name="Заголовок 1"/>
          <p:cNvSpPr>
            <a:spLocks/>
          </p:cNvSpPr>
          <p:nvPr/>
        </p:nvSpPr>
        <p:spPr bwMode="auto">
          <a:xfrm>
            <a:off x="395288" y="100013"/>
            <a:ext cx="8229600" cy="647700"/>
          </a:xfrm>
          <a:prstGeom prst="rect">
            <a:avLst/>
          </a:prstGeom>
          <a:noFill/>
          <a:ln w="9525">
            <a:noFill/>
            <a:miter lim="800000"/>
            <a:headEnd/>
            <a:tailEnd/>
          </a:ln>
        </p:spPr>
        <p:txBody>
          <a:bodyPr anchor="ctr"/>
          <a:lstStyle/>
          <a:p>
            <a:pPr algn="ctr"/>
            <a:r>
              <a:rPr lang="ru-RU" sz="3200" b="1" i="1" dirty="0">
                <a:solidFill>
                  <a:srgbClr val="0000FF"/>
                </a:solidFill>
                <a:latin typeface="Calibri" pitchFamily="34" charset="0"/>
              </a:rPr>
              <a:t>Первая туманная мысль</a:t>
            </a:r>
            <a:endParaRPr lang="ru-RU" sz="3200" dirty="0">
              <a:solidFill>
                <a:srgbClr val="0000FF"/>
              </a:solidFill>
              <a:latin typeface="Calibri" pitchFamily="34" charset="0"/>
            </a:endParaRP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5FD59D6F-B7AF-4F51-9059-0C16C6EEADE6}" type="slidenum">
              <a:rPr lang="ru-RU" smtClean="0"/>
              <a:pPr>
                <a:defRPr/>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Содержимое 2"/>
          <p:cNvSpPr>
            <a:spLocks noGrp="1"/>
          </p:cNvSpPr>
          <p:nvPr>
            <p:ph idx="1"/>
          </p:nvPr>
        </p:nvSpPr>
        <p:spPr>
          <a:xfrm>
            <a:off x="-61913" y="796925"/>
            <a:ext cx="9144001" cy="1125538"/>
          </a:xfrm>
        </p:spPr>
        <p:txBody>
          <a:bodyPr/>
          <a:lstStyle/>
          <a:p>
            <a:pPr eaLnBrk="1" hangingPunct="1">
              <a:lnSpc>
                <a:spcPct val="90000"/>
              </a:lnSpc>
              <a:buFont typeface="Arial" charset="0"/>
              <a:buNone/>
            </a:pPr>
            <a:r>
              <a:rPr lang="ru-RU" sz="2400" i="1" smtClean="0">
                <a:solidFill>
                  <a:srgbClr val="000000"/>
                </a:solidFill>
              </a:rPr>
              <a:t>    «Наличие на борту AED</a:t>
            </a:r>
            <a:r>
              <a:rPr lang="ru-RU" sz="2400" i="1" smtClean="0">
                <a:solidFill>
                  <a:srgbClr val="0070C0"/>
                </a:solidFill>
              </a:rPr>
              <a:t> </a:t>
            </a:r>
            <a:r>
              <a:rPr lang="ru-RU" sz="2400" i="1" smtClean="0">
                <a:solidFill>
                  <a:srgbClr val="000000"/>
                </a:solidFill>
              </a:rPr>
              <a:t>должно определяться </a:t>
            </a:r>
            <a:r>
              <a:rPr lang="ru-RU" sz="2400" i="1" u="sng" smtClean="0">
                <a:solidFill>
                  <a:srgbClr val="000000"/>
                </a:solidFill>
              </a:rPr>
              <a:t>эксплуатантами</a:t>
            </a:r>
            <a:r>
              <a:rPr lang="ru-RU" sz="2400" i="1" smtClean="0">
                <a:solidFill>
                  <a:srgbClr val="000000"/>
                </a:solidFill>
              </a:rPr>
              <a:t> на основе </a:t>
            </a:r>
            <a:r>
              <a:rPr lang="ru-RU" sz="2400" i="1" u="sng" smtClean="0">
                <a:solidFill>
                  <a:srgbClr val="000000"/>
                </a:solidFill>
              </a:rPr>
              <a:t>оценки факторов риска</a:t>
            </a:r>
            <a:r>
              <a:rPr lang="ru-RU" sz="2400" i="1" smtClean="0">
                <a:solidFill>
                  <a:srgbClr val="000000"/>
                </a:solidFill>
              </a:rPr>
              <a:t>, включая </a:t>
            </a:r>
            <a:r>
              <a:rPr lang="ru-RU" sz="2400" i="1" u="sng" smtClean="0">
                <a:solidFill>
                  <a:srgbClr val="000000"/>
                </a:solidFill>
              </a:rPr>
              <a:t>конкретные потребности</a:t>
            </a:r>
            <a:r>
              <a:rPr lang="ru-RU" sz="2400" i="1" smtClean="0">
                <a:solidFill>
                  <a:srgbClr val="000000"/>
                </a:solidFill>
              </a:rPr>
              <a:t> для эксплуатации» </a:t>
            </a:r>
          </a:p>
          <a:p>
            <a:pPr eaLnBrk="1" hangingPunct="1">
              <a:lnSpc>
                <a:spcPct val="90000"/>
              </a:lnSpc>
              <a:buFont typeface="Arial" charset="0"/>
              <a:buNone/>
            </a:pPr>
            <a:endParaRPr lang="ru-RU" sz="2400" i="1" smtClean="0"/>
          </a:p>
        </p:txBody>
      </p:sp>
      <p:sp>
        <p:nvSpPr>
          <p:cNvPr id="39938" name="Заголовок 1"/>
          <p:cNvSpPr>
            <a:spLocks/>
          </p:cNvSpPr>
          <p:nvPr/>
        </p:nvSpPr>
        <p:spPr bwMode="auto">
          <a:xfrm>
            <a:off x="395288" y="149225"/>
            <a:ext cx="8229600" cy="647700"/>
          </a:xfrm>
          <a:prstGeom prst="rect">
            <a:avLst/>
          </a:prstGeom>
          <a:noFill/>
          <a:ln w="9525">
            <a:noFill/>
            <a:miter lim="800000"/>
            <a:headEnd/>
            <a:tailEnd/>
          </a:ln>
        </p:spPr>
        <p:txBody>
          <a:bodyPr anchor="ctr"/>
          <a:lstStyle/>
          <a:p>
            <a:pPr algn="ctr"/>
            <a:r>
              <a:rPr lang="ru-RU" sz="3200" b="1" i="1" dirty="0">
                <a:solidFill>
                  <a:srgbClr val="0000FF"/>
                </a:solidFill>
                <a:latin typeface="Calibri" pitchFamily="34" charset="0"/>
              </a:rPr>
              <a:t>Вторая туманная мысль</a:t>
            </a:r>
            <a:endParaRPr lang="ru-RU" sz="3200" dirty="0">
              <a:solidFill>
                <a:srgbClr val="0000FF"/>
              </a:solidFill>
              <a:latin typeface="Calibri" pitchFamily="34" charset="0"/>
            </a:endParaRPr>
          </a:p>
        </p:txBody>
      </p:sp>
      <p:sp>
        <p:nvSpPr>
          <p:cNvPr id="39939" name="TextBox 6"/>
          <p:cNvSpPr txBox="1">
            <a:spLocks noChangeArrowheads="1"/>
          </p:cNvSpPr>
          <p:nvPr/>
        </p:nvSpPr>
        <p:spPr bwMode="auto">
          <a:xfrm>
            <a:off x="9525" y="2205038"/>
            <a:ext cx="9001125" cy="3690937"/>
          </a:xfrm>
          <a:prstGeom prst="rect">
            <a:avLst/>
          </a:prstGeom>
          <a:noFill/>
          <a:ln w="9525">
            <a:noFill/>
            <a:miter lim="800000"/>
            <a:headEnd/>
            <a:tailEnd/>
          </a:ln>
        </p:spPr>
        <p:txBody>
          <a:bodyPr>
            <a:spAutoFit/>
          </a:bodyPr>
          <a:lstStyle/>
          <a:p>
            <a:r>
              <a:rPr lang="ru-RU" sz="3600" b="1" dirty="0">
                <a:solidFill>
                  <a:srgbClr val="376092"/>
                </a:solidFill>
                <a:latin typeface="Calibri" pitchFamily="34" charset="0"/>
              </a:rPr>
              <a:t>  </a:t>
            </a:r>
            <a:r>
              <a:rPr lang="ru-RU" sz="3200" b="1" dirty="0">
                <a:solidFill>
                  <a:srgbClr val="376092"/>
                </a:solidFill>
                <a:latin typeface="Calibri" pitchFamily="34" charset="0"/>
              </a:rPr>
              <a:t>Объективные риски:</a:t>
            </a:r>
          </a:p>
          <a:p>
            <a:pPr marL="914400" lvl="1" indent="-457200">
              <a:buFont typeface="Wingdings" pitchFamily="2" charset="2"/>
              <a:buChar char="ü"/>
            </a:pPr>
            <a:r>
              <a:rPr lang="ru-RU" sz="2800" b="1" dirty="0">
                <a:solidFill>
                  <a:srgbClr val="376092"/>
                </a:solidFill>
                <a:latin typeface="Calibri" pitchFamily="34" charset="0"/>
              </a:rPr>
              <a:t>низкое содержание О</a:t>
            </a:r>
            <a:r>
              <a:rPr lang="ru-RU" sz="2800" b="1" baseline="-25000" dirty="0">
                <a:solidFill>
                  <a:srgbClr val="376092"/>
                </a:solidFill>
                <a:latin typeface="Calibri" pitchFamily="34" charset="0"/>
              </a:rPr>
              <a:t>2</a:t>
            </a:r>
            <a:r>
              <a:rPr lang="ru-RU" sz="2800" b="1" dirty="0">
                <a:solidFill>
                  <a:srgbClr val="376092"/>
                </a:solidFill>
                <a:latin typeface="Calibri" pitchFamily="34" charset="0"/>
              </a:rPr>
              <a:t> в крови в течении полета (</a:t>
            </a:r>
            <a:r>
              <a:rPr lang="ru-RU" sz="2800" b="1" dirty="0" err="1">
                <a:solidFill>
                  <a:srgbClr val="376092"/>
                </a:solidFill>
                <a:latin typeface="Calibri" pitchFamily="34" charset="0"/>
              </a:rPr>
              <a:t>гипобарическая</a:t>
            </a:r>
            <a:r>
              <a:rPr lang="ru-RU" sz="2800" b="1" dirty="0">
                <a:solidFill>
                  <a:srgbClr val="376092"/>
                </a:solidFill>
                <a:latin typeface="Calibri" pitchFamily="34" charset="0"/>
              </a:rPr>
              <a:t> гипоксия из-за высоты), </a:t>
            </a:r>
          </a:p>
          <a:p>
            <a:pPr marL="914400" lvl="1" indent="-457200">
              <a:buFont typeface="Wingdings" pitchFamily="2" charset="2"/>
              <a:buChar char="ü"/>
            </a:pPr>
            <a:r>
              <a:rPr lang="ru-RU" sz="2800" b="1" dirty="0">
                <a:solidFill>
                  <a:srgbClr val="376092"/>
                </a:solidFill>
                <a:latin typeface="Calibri" pitchFamily="34" charset="0"/>
              </a:rPr>
              <a:t>перегрузки при взлете и посадке;</a:t>
            </a:r>
          </a:p>
          <a:p>
            <a:pPr marL="914400" lvl="1" indent="-457200">
              <a:buFont typeface="Wingdings" pitchFamily="2" charset="2"/>
              <a:buChar char="ü"/>
            </a:pPr>
            <a:r>
              <a:rPr lang="ru-RU" sz="2800" b="1" dirty="0">
                <a:solidFill>
                  <a:srgbClr val="376092"/>
                </a:solidFill>
                <a:latin typeface="Calibri" pitchFamily="34" charset="0"/>
              </a:rPr>
              <a:t> </a:t>
            </a:r>
            <a:r>
              <a:rPr lang="ru-RU" sz="2800" b="1" dirty="0" err="1" smtClean="0">
                <a:solidFill>
                  <a:srgbClr val="376092"/>
                </a:solidFill>
                <a:latin typeface="Calibri" pitchFamily="34" charset="0"/>
              </a:rPr>
              <a:t>психо-эмоциональное</a:t>
            </a:r>
            <a:r>
              <a:rPr lang="ru-RU" sz="2800" b="1" dirty="0" smtClean="0">
                <a:solidFill>
                  <a:srgbClr val="376092"/>
                </a:solidFill>
                <a:latin typeface="Calibri" pitchFamily="34" charset="0"/>
              </a:rPr>
              <a:t> </a:t>
            </a:r>
            <a:r>
              <a:rPr lang="ru-RU" sz="2800" b="1" dirty="0">
                <a:solidFill>
                  <a:srgbClr val="376092"/>
                </a:solidFill>
                <a:latin typeface="Calibri" pitchFamily="34" charset="0"/>
              </a:rPr>
              <a:t>напряжение;</a:t>
            </a:r>
          </a:p>
          <a:p>
            <a:pPr marL="914400" lvl="1" indent="-457200">
              <a:buFont typeface="Wingdings" pitchFamily="2" charset="2"/>
              <a:buChar char="ü"/>
            </a:pPr>
            <a:r>
              <a:rPr lang="ru-RU" sz="3200" b="1" dirty="0" smtClean="0">
                <a:solidFill>
                  <a:schemeClr val="tx2">
                    <a:lumMod val="60000"/>
                    <a:lumOff val="40000"/>
                  </a:schemeClr>
                </a:solidFill>
                <a:latin typeface="Calibri" pitchFamily="34" charset="0"/>
              </a:rPr>
              <a:t>дополнительно</a:t>
            </a:r>
            <a:r>
              <a:rPr lang="ru-RU" sz="3200" b="1" dirty="0" smtClean="0">
                <a:solidFill>
                  <a:srgbClr val="376092"/>
                </a:solidFill>
                <a:latin typeface="Calibri" pitchFamily="34" charset="0"/>
              </a:rPr>
              <a:t> - </a:t>
            </a:r>
            <a:r>
              <a:rPr lang="ru-RU" sz="2800" b="1" dirty="0">
                <a:solidFill>
                  <a:srgbClr val="558ED5"/>
                </a:solidFill>
                <a:latin typeface="Calibri" pitchFamily="34" charset="0"/>
              </a:rPr>
              <a:t>физический дискомфорт (теснота,  шум, вибрация, низкая температура, высокая влажность).</a:t>
            </a: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3F9357C4-8644-4C57-BCF5-2D5C27872E27}" type="slidenum">
              <a:rPr lang="ru-RU" smtClean="0"/>
              <a:pPr>
                <a:defRPr/>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descr="500x_shutterstock_29781772"/>
          <p:cNvPicPr>
            <a:picLocks noChangeAspect="1" noChangeArrowheads="1"/>
          </p:cNvPicPr>
          <p:nvPr/>
        </p:nvPicPr>
        <p:blipFill>
          <a:blip r:embed="rId2" cstate="print"/>
          <a:srcRect/>
          <a:stretch>
            <a:fillRect/>
          </a:stretch>
        </p:blipFill>
        <p:spPr bwMode="auto">
          <a:xfrm>
            <a:off x="6372200" y="3817137"/>
            <a:ext cx="2555627" cy="2555627"/>
          </a:xfrm>
          <a:prstGeom prst="rect">
            <a:avLst/>
          </a:prstGeom>
          <a:noFill/>
          <a:ln w="9525">
            <a:noFill/>
            <a:miter lim="800000"/>
            <a:headEnd/>
            <a:tailEnd/>
          </a:ln>
        </p:spPr>
      </p:pic>
      <p:sp>
        <p:nvSpPr>
          <p:cNvPr id="40963" name="Заголовок 1"/>
          <p:cNvSpPr>
            <a:spLocks/>
          </p:cNvSpPr>
          <p:nvPr/>
        </p:nvSpPr>
        <p:spPr bwMode="auto">
          <a:xfrm>
            <a:off x="395288" y="0"/>
            <a:ext cx="8748712" cy="647700"/>
          </a:xfrm>
          <a:prstGeom prst="rect">
            <a:avLst/>
          </a:prstGeom>
          <a:noFill/>
          <a:ln w="9525">
            <a:noFill/>
            <a:miter lim="800000"/>
            <a:headEnd/>
            <a:tailEnd/>
          </a:ln>
        </p:spPr>
        <p:txBody>
          <a:bodyPr anchor="ctr"/>
          <a:lstStyle/>
          <a:p>
            <a:pPr algn="ctr"/>
            <a:r>
              <a:rPr lang="ru-RU" sz="3200" b="1" i="1">
                <a:latin typeface="Calibri" pitchFamily="34" charset="0"/>
              </a:rPr>
              <a:t> </a:t>
            </a:r>
            <a:endParaRPr lang="ru-RU" sz="3200">
              <a:latin typeface="Calibri" pitchFamily="34" charset="0"/>
            </a:endParaRPr>
          </a:p>
        </p:txBody>
      </p:sp>
      <p:sp>
        <p:nvSpPr>
          <p:cNvPr id="5" name="TextBox 4"/>
          <p:cNvSpPr txBox="1"/>
          <p:nvPr/>
        </p:nvSpPr>
        <p:spPr>
          <a:xfrm>
            <a:off x="359049" y="432676"/>
            <a:ext cx="8784951" cy="5940088"/>
          </a:xfrm>
          <a:prstGeom prst="rect">
            <a:avLst/>
          </a:prstGeom>
          <a:noFill/>
        </p:spPr>
        <p:txBody>
          <a:bodyPr wrap="square">
            <a:spAutoFit/>
          </a:bodyPr>
          <a:lstStyle/>
          <a:p>
            <a:pPr>
              <a:defRPr/>
            </a:pPr>
            <a:r>
              <a:rPr lang="ru-RU" sz="3600" b="1" i="1" dirty="0">
                <a:solidFill>
                  <a:srgbClr val="0070C0"/>
                </a:solidFill>
                <a:latin typeface="Calibri" pitchFamily="34" charset="0"/>
              </a:rPr>
              <a:t>   Рассеем </a:t>
            </a:r>
            <a:r>
              <a:rPr lang="ru-RU" sz="3600" b="1" i="1" dirty="0" smtClean="0">
                <a:solidFill>
                  <a:srgbClr val="0070C0"/>
                </a:solidFill>
                <a:latin typeface="Calibri" pitchFamily="34" charset="0"/>
              </a:rPr>
              <a:t>туман:</a:t>
            </a:r>
          </a:p>
          <a:p>
            <a:pPr>
              <a:defRPr/>
            </a:pPr>
            <a:endParaRPr lang="ru-RU" sz="3600" b="1" i="1" dirty="0" smtClean="0">
              <a:solidFill>
                <a:srgbClr val="0070C0"/>
              </a:solidFill>
              <a:latin typeface="Calibri" pitchFamily="34" charset="0"/>
            </a:endParaRPr>
          </a:p>
          <a:p>
            <a:pPr marL="342900" indent="-342900">
              <a:buFont typeface="Wingdings" pitchFamily="2" charset="2"/>
              <a:buChar char="ь"/>
              <a:defRPr/>
            </a:pPr>
            <a:r>
              <a:rPr lang="ru-RU" sz="2800" b="1" dirty="0" smtClean="0">
                <a:solidFill>
                  <a:schemeClr val="tx2">
                    <a:lumMod val="75000"/>
                  </a:schemeClr>
                </a:solidFill>
                <a:latin typeface="Calibri" pitchFamily="34" charset="0"/>
              </a:rPr>
              <a:t>Даже </a:t>
            </a:r>
            <a:r>
              <a:rPr lang="ru-RU" sz="2800" b="1" dirty="0">
                <a:solidFill>
                  <a:schemeClr val="tx2">
                    <a:lumMod val="75000"/>
                  </a:schemeClr>
                </a:solidFill>
                <a:latin typeface="Calibri" pitchFamily="34" charset="0"/>
              </a:rPr>
              <a:t>цивилизованный </a:t>
            </a:r>
            <a:r>
              <a:rPr lang="ru-RU" sz="2800" b="1" dirty="0" err="1">
                <a:solidFill>
                  <a:schemeClr val="tx2">
                    <a:lumMod val="75000"/>
                  </a:schemeClr>
                </a:solidFill>
                <a:latin typeface="Calibri" pitchFamily="34" charset="0"/>
              </a:rPr>
              <a:t>эксплуатант</a:t>
            </a:r>
            <a:r>
              <a:rPr lang="ru-RU" sz="2800" b="1" dirty="0">
                <a:solidFill>
                  <a:schemeClr val="tx2">
                    <a:lumMod val="75000"/>
                  </a:schemeClr>
                </a:solidFill>
                <a:latin typeface="Calibri" pitchFamily="34" charset="0"/>
              </a:rPr>
              <a:t> не </a:t>
            </a:r>
            <a:r>
              <a:rPr lang="ru-RU" sz="2800" b="1" dirty="0" smtClean="0">
                <a:solidFill>
                  <a:schemeClr val="tx2">
                    <a:lumMod val="75000"/>
                  </a:schemeClr>
                </a:solidFill>
                <a:latin typeface="Calibri" pitchFamily="34" charset="0"/>
              </a:rPr>
              <a:t>в силах заметно повлиять на три </a:t>
            </a:r>
            <a:r>
              <a:rPr lang="ru-RU" sz="2800" b="1" dirty="0">
                <a:solidFill>
                  <a:schemeClr val="tx2">
                    <a:lumMod val="75000"/>
                  </a:schemeClr>
                </a:solidFill>
                <a:latin typeface="Calibri" pitchFamily="34" charset="0"/>
              </a:rPr>
              <a:t>из четырех </a:t>
            </a:r>
            <a:r>
              <a:rPr lang="ru-RU" sz="2800" b="1" dirty="0" smtClean="0">
                <a:solidFill>
                  <a:schemeClr val="tx2">
                    <a:lumMod val="75000"/>
                  </a:schemeClr>
                </a:solidFill>
                <a:latin typeface="Calibri" pitchFamily="34" charset="0"/>
              </a:rPr>
              <a:t>упомянутых рисков.</a:t>
            </a:r>
            <a:endParaRPr lang="ru-RU" sz="2800" b="1" dirty="0">
              <a:solidFill>
                <a:schemeClr val="tx2">
                  <a:lumMod val="75000"/>
                </a:schemeClr>
              </a:solidFill>
              <a:latin typeface="Calibri" pitchFamily="34" charset="0"/>
            </a:endParaRPr>
          </a:p>
          <a:p>
            <a:pPr>
              <a:defRPr/>
            </a:pPr>
            <a:endParaRPr lang="ru-RU" sz="2800" b="1" dirty="0" smtClean="0">
              <a:solidFill>
                <a:srgbClr val="558ED5"/>
              </a:solidFill>
              <a:latin typeface="Calibri" pitchFamily="34" charset="0"/>
            </a:endParaRPr>
          </a:p>
          <a:p>
            <a:pPr>
              <a:defRPr/>
            </a:pPr>
            <a:endParaRPr lang="ru-RU" sz="2800" b="1" dirty="0">
              <a:solidFill>
                <a:srgbClr val="558ED5"/>
              </a:solidFill>
              <a:latin typeface="Calibri" pitchFamily="34" charset="0"/>
            </a:endParaRPr>
          </a:p>
          <a:p>
            <a:pPr marL="342900" indent="-342900">
              <a:buFont typeface="Wingdings" pitchFamily="2" charset="2"/>
              <a:buChar char="ь"/>
              <a:defRPr/>
            </a:pPr>
            <a:r>
              <a:rPr lang="ru-RU" sz="2800" b="1" dirty="0" smtClean="0">
                <a:solidFill>
                  <a:schemeClr val="tx2">
                    <a:lumMod val="75000"/>
                  </a:schemeClr>
                </a:solidFill>
                <a:latin typeface="Calibri" pitchFamily="34" charset="0"/>
              </a:rPr>
              <a:t>Риски </a:t>
            </a:r>
            <a:r>
              <a:rPr lang="ru-RU" sz="2800" b="1" dirty="0">
                <a:solidFill>
                  <a:schemeClr val="tx2">
                    <a:lumMod val="75000"/>
                  </a:schemeClr>
                </a:solidFill>
                <a:latin typeface="Calibri" pitchFamily="34" charset="0"/>
              </a:rPr>
              <a:t>не при чем.</a:t>
            </a:r>
          </a:p>
          <a:p>
            <a:pPr marL="342900" indent="-342900">
              <a:defRPr/>
            </a:pPr>
            <a:endParaRPr lang="ru-RU" sz="2800" b="1" dirty="0" smtClean="0">
              <a:solidFill>
                <a:schemeClr val="tx2">
                  <a:lumMod val="75000"/>
                </a:schemeClr>
              </a:solidFill>
              <a:latin typeface="Calibri" pitchFamily="34" charset="0"/>
            </a:endParaRPr>
          </a:p>
          <a:p>
            <a:pPr marL="342900" indent="-342900">
              <a:defRPr/>
            </a:pPr>
            <a:endParaRPr lang="ru-RU" sz="2800" b="1" dirty="0">
              <a:solidFill>
                <a:schemeClr val="tx2">
                  <a:lumMod val="75000"/>
                </a:schemeClr>
              </a:solidFill>
              <a:latin typeface="Calibri" pitchFamily="34" charset="0"/>
            </a:endParaRPr>
          </a:p>
          <a:p>
            <a:pPr marL="457200" indent="-457200">
              <a:buFont typeface="Wingdings" pitchFamily="2" charset="2"/>
              <a:buChar char="ü"/>
              <a:defRPr/>
            </a:pPr>
            <a:r>
              <a:rPr lang="ru-RU" sz="2800" b="1" dirty="0" smtClean="0">
                <a:solidFill>
                  <a:schemeClr val="tx2">
                    <a:lumMod val="75000"/>
                  </a:schemeClr>
                </a:solidFill>
                <a:latin typeface="Calibri" pitchFamily="34" charset="0"/>
              </a:rPr>
              <a:t>Наличие </a:t>
            </a:r>
            <a:r>
              <a:rPr lang="ru-RU" sz="2800" b="1" dirty="0">
                <a:solidFill>
                  <a:schemeClr val="tx2">
                    <a:lumMod val="75000"/>
                  </a:schemeClr>
                </a:solidFill>
                <a:latin typeface="Calibri" pitchFamily="34" charset="0"/>
              </a:rPr>
              <a:t>на </a:t>
            </a:r>
            <a:r>
              <a:rPr lang="ru-RU" sz="2800" b="1" dirty="0" smtClean="0">
                <a:solidFill>
                  <a:schemeClr val="tx2">
                    <a:lumMod val="75000"/>
                  </a:schemeClr>
                </a:solidFill>
                <a:latin typeface="Calibri" pitchFamily="34" charset="0"/>
              </a:rPr>
              <a:t>борту  дефибриллятора </a:t>
            </a:r>
          </a:p>
          <a:p>
            <a:pPr>
              <a:defRPr/>
            </a:pPr>
            <a:r>
              <a:rPr lang="ru-RU" sz="2800" b="1" dirty="0" smtClean="0">
                <a:solidFill>
                  <a:schemeClr val="tx2">
                    <a:lumMod val="75000"/>
                  </a:schemeClr>
                </a:solidFill>
                <a:latin typeface="Calibri" pitchFamily="34" charset="0"/>
              </a:rPr>
              <a:t>     зависит </a:t>
            </a:r>
            <a:r>
              <a:rPr lang="ru-RU" sz="2800" b="1" dirty="0">
                <a:solidFill>
                  <a:schemeClr val="tx2">
                    <a:lumMod val="75000"/>
                  </a:schemeClr>
                </a:solidFill>
                <a:latin typeface="Calibri" pitchFamily="34" charset="0"/>
              </a:rPr>
              <a:t>от </a:t>
            </a:r>
            <a:r>
              <a:rPr lang="ru-RU" sz="2800" b="1" dirty="0" smtClean="0">
                <a:solidFill>
                  <a:schemeClr val="tx2">
                    <a:lumMod val="75000"/>
                  </a:schemeClr>
                </a:solidFill>
                <a:latin typeface="Calibri" pitchFamily="34" charset="0"/>
              </a:rPr>
              <a:t> «конкретных</a:t>
            </a:r>
            <a:r>
              <a:rPr lang="ru-RU" sz="2800" b="1" dirty="0">
                <a:solidFill>
                  <a:schemeClr val="tx2">
                    <a:lumMod val="75000"/>
                  </a:schemeClr>
                </a:solidFill>
                <a:latin typeface="Calibri" pitchFamily="34" charset="0"/>
              </a:rPr>
              <a:t>» </a:t>
            </a:r>
            <a:endParaRPr lang="ru-RU" sz="2800" b="1" dirty="0" smtClean="0">
              <a:solidFill>
                <a:schemeClr val="tx2">
                  <a:lumMod val="75000"/>
                </a:schemeClr>
              </a:solidFill>
              <a:latin typeface="Calibri" pitchFamily="34" charset="0"/>
            </a:endParaRPr>
          </a:p>
          <a:p>
            <a:pPr>
              <a:defRPr/>
            </a:pPr>
            <a:r>
              <a:rPr lang="ru-RU" sz="2800" b="1" dirty="0" smtClean="0">
                <a:solidFill>
                  <a:schemeClr val="tx2">
                    <a:lumMod val="75000"/>
                  </a:schemeClr>
                </a:solidFill>
                <a:latin typeface="Calibri" pitchFamily="34" charset="0"/>
              </a:rPr>
              <a:t>     потребностей   </a:t>
            </a:r>
            <a:r>
              <a:rPr lang="ru-RU" sz="2800" b="1" dirty="0" err="1" smtClean="0">
                <a:solidFill>
                  <a:schemeClr val="tx2">
                    <a:lumMod val="75000"/>
                  </a:schemeClr>
                </a:solidFill>
                <a:latin typeface="Calibri" pitchFamily="34" charset="0"/>
              </a:rPr>
              <a:t>эксплуатанта</a:t>
            </a:r>
            <a:r>
              <a:rPr lang="ru-RU" sz="2800" b="1" dirty="0" smtClean="0">
                <a:solidFill>
                  <a:schemeClr val="tx2">
                    <a:lumMod val="75000"/>
                  </a:schemeClr>
                </a:solidFill>
                <a:latin typeface="Calibri" pitchFamily="34" charset="0"/>
              </a:rPr>
              <a:t>!</a:t>
            </a:r>
            <a:endParaRPr lang="ru-RU" sz="2800" b="1" dirty="0">
              <a:solidFill>
                <a:schemeClr val="tx2">
                  <a:lumMod val="75000"/>
                </a:schemeClr>
              </a:solidFill>
              <a:latin typeface="Calibri" pitchFamily="34" charset="0"/>
            </a:endParaRP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4" name="Номер слайда 3"/>
          <p:cNvSpPr>
            <a:spLocks noGrp="1"/>
          </p:cNvSpPr>
          <p:nvPr>
            <p:ph type="sldNum" sz="quarter" idx="12"/>
          </p:nvPr>
        </p:nvSpPr>
        <p:spPr/>
        <p:txBody>
          <a:bodyPr/>
          <a:lstStyle/>
          <a:p>
            <a:pPr>
              <a:defRPr/>
            </a:pPr>
            <a:fld id="{DFF2620A-C9A0-4EBC-9916-7D2BD35354DC}" type="slidenum">
              <a:rPr lang="ru-RU" smtClean="0"/>
              <a:pPr>
                <a:defRPr/>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D:\Юрий\СЛУЖЕБНОЕ\УЧЕБА\АВИАЦИЯ\ИКАО выдержки медицинские\250px-International_Civil_Aviation_Organization_logo.svg[1].png"/>
          <p:cNvPicPr>
            <a:picLocks noChangeAspect="1" noChangeArrowheads="1"/>
          </p:cNvPicPr>
          <p:nvPr/>
        </p:nvPicPr>
        <p:blipFill>
          <a:blip r:embed="rId2" cstate="print"/>
          <a:srcRect/>
          <a:stretch>
            <a:fillRect/>
          </a:stretch>
        </p:blipFill>
        <p:spPr bwMode="auto">
          <a:xfrm>
            <a:off x="142875" y="142875"/>
            <a:ext cx="1428750" cy="1177925"/>
          </a:xfrm>
          <a:prstGeom prst="rect">
            <a:avLst/>
          </a:prstGeom>
          <a:noFill/>
          <a:ln w="9525">
            <a:noFill/>
            <a:miter lim="800000"/>
            <a:headEnd/>
            <a:tailEnd/>
          </a:ln>
        </p:spPr>
      </p:pic>
      <p:sp>
        <p:nvSpPr>
          <p:cNvPr id="41986" name="Прямоугольник 7"/>
          <p:cNvSpPr>
            <a:spLocks noChangeArrowheads="1"/>
          </p:cNvSpPr>
          <p:nvPr/>
        </p:nvSpPr>
        <p:spPr bwMode="auto">
          <a:xfrm>
            <a:off x="2000250" y="428625"/>
            <a:ext cx="5000625" cy="708025"/>
          </a:xfrm>
          <a:prstGeom prst="rect">
            <a:avLst/>
          </a:prstGeom>
          <a:noFill/>
          <a:ln w="9525">
            <a:noFill/>
            <a:miter lim="800000"/>
            <a:headEnd/>
            <a:tailEnd/>
          </a:ln>
        </p:spPr>
        <p:txBody>
          <a:bodyPr>
            <a:spAutoFit/>
          </a:bodyPr>
          <a:lstStyle/>
          <a:p>
            <a:pPr algn="ctr"/>
            <a:r>
              <a:rPr lang="ru-RU" sz="2000" b="1">
                <a:latin typeface="Calibri" pitchFamily="34" charset="0"/>
              </a:rPr>
              <a:t>ПРИЛОЖЕНИЕ 6. ЧАСТЬ</a:t>
            </a:r>
            <a:r>
              <a:rPr lang="en-US" sz="2000" b="1">
                <a:latin typeface="Calibri" pitchFamily="34" charset="0"/>
              </a:rPr>
              <a:t> I</a:t>
            </a:r>
            <a:r>
              <a:rPr lang="ru-RU" sz="2000" b="1">
                <a:latin typeface="Calibri" pitchFamily="34" charset="0"/>
              </a:rPr>
              <a:t>.</a:t>
            </a:r>
          </a:p>
          <a:p>
            <a:pPr algn="ctr"/>
            <a:r>
              <a:rPr lang="ru-RU" sz="2000" b="1">
                <a:latin typeface="Calibri" pitchFamily="34" charset="0"/>
              </a:rPr>
              <a:t>ГЛАВА 12. ЧЛЕНЫ КАБИННОГО ЭКИПАЖА</a:t>
            </a:r>
          </a:p>
        </p:txBody>
      </p:sp>
      <p:sp>
        <p:nvSpPr>
          <p:cNvPr id="41987" name="Прямоугольник 8"/>
          <p:cNvSpPr>
            <a:spLocks noChangeArrowheads="1"/>
          </p:cNvSpPr>
          <p:nvPr/>
        </p:nvSpPr>
        <p:spPr bwMode="auto">
          <a:xfrm>
            <a:off x="357188" y="1250950"/>
            <a:ext cx="8786812" cy="4154488"/>
          </a:xfrm>
          <a:prstGeom prst="rect">
            <a:avLst/>
          </a:prstGeom>
          <a:noFill/>
          <a:ln w="9525">
            <a:noFill/>
            <a:miter lim="800000"/>
            <a:headEnd/>
            <a:tailEnd/>
          </a:ln>
        </p:spPr>
        <p:txBody>
          <a:bodyPr>
            <a:spAutoFit/>
          </a:bodyPr>
          <a:lstStyle/>
          <a:p>
            <a:pPr algn="ctr"/>
            <a:r>
              <a:rPr lang="ru-RU" sz="2400" b="1">
                <a:latin typeface="Calibri" pitchFamily="34" charset="0"/>
              </a:rPr>
              <a:t>12.4 Подготовка</a:t>
            </a:r>
          </a:p>
          <a:p>
            <a:pPr algn="ctr"/>
            <a:endParaRPr lang="ru-RU" sz="2400">
              <a:latin typeface="Calibri" pitchFamily="34" charset="0"/>
            </a:endParaRPr>
          </a:p>
          <a:p>
            <a:r>
              <a:rPr lang="ru-RU" sz="2400">
                <a:latin typeface="Calibri" pitchFamily="34" charset="0"/>
              </a:rPr>
              <a:t> …Эти программы подготовки (прим. членов кабинного экипажа) являются </a:t>
            </a:r>
            <a:r>
              <a:rPr lang="ru-RU" sz="2400" b="1">
                <a:latin typeface="Calibri" pitchFamily="34" charset="0"/>
              </a:rPr>
              <a:t>гарантией того, что каждое из этих лиц:</a:t>
            </a:r>
          </a:p>
          <a:p>
            <a:r>
              <a:rPr lang="en-US" sz="2400">
                <a:latin typeface="Calibri" pitchFamily="34" charset="0"/>
              </a:rPr>
              <a:t>…….</a:t>
            </a:r>
            <a:endParaRPr lang="ru-RU" sz="2400">
              <a:latin typeface="Calibri" pitchFamily="34" charset="0"/>
            </a:endParaRPr>
          </a:p>
          <a:p>
            <a:r>
              <a:rPr lang="ru-RU" sz="2400">
                <a:latin typeface="Calibri" pitchFamily="34" charset="0"/>
              </a:rPr>
              <a:t>b) </a:t>
            </a:r>
            <a:r>
              <a:rPr lang="ru-RU" sz="2400" b="1">
                <a:latin typeface="Calibri" pitchFamily="34" charset="0"/>
              </a:rPr>
              <a:t>будет уметь и будет способен</a:t>
            </a:r>
            <a:r>
              <a:rPr lang="ru-RU" sz="2400">
                <a:latin typeface="Calibri" pitchFamily="34" charset="0"/>
              </a:rPr>
              <a:t> пользоваться находящимся на борту аварийно спасательным оборудованием, как например…..переносные огнетушители, кислородное оборудование, универсальные профилактические комплекты, комплекты первой помощи и </a:t>
            </a:r>
            <a:r>
              <a:rPr lang="ru-RU" sz="2400" b="1">
                <a:latin typeface="Calibri" pitchFamily="34" charset="0"/>
              </a:rPr>
              <a:t>автоматические наружные дефибрилляторы</a:t>
            </a:r>
            <a:r>
              <a:rPr lang="ru-RU" sz="2400">
                <a:latin typeface="Calibri" pitchFamily="34" charset="0"/>
              </a:rPr>
              <a:t>;</a:t>
            </a:r>
          </a:p>
        </p:txBody>
      </p:sp>
      <p:pic>
        <p:nvPicPr>
          <p:cNvPr id="41988" name="Picture 3" descr="D:\Юрий\СЛУЖЕБНОЕ\УЧЕБА\АВИАЦИЯ\ИКАО выдержки медицинские\icao6[1].png"/>
          <p:cNvPicPr>
            <a:picLocks noChangeAspect="1" noChangeArrowheads="1"/>
          </p:cNvPicPr>
          <p:nvPr/>
        </p:nvPicPr>
        <p:blipFill>
          <a:blip r:embed="rId3" cstate="print"/>
          <a:srcRect/>
          <a:stretch>
            <a:fillRect/>
          </a:stretch>
        </p:blipFill>
        <p:spPr bwMode="auto">
          <a:xfrm>
            <a:off x="7632700" y="142875"/>
            <a:ext cx="1309688" cy="1571625"/>
          </a:xfrm>
          <a:prstGeom prst="rect">
            <a:avLst/>
          </a:prstGeom>
          <a:noFill/>
          <a:ln w="9525">
            <a:noFill/>
            <a:miter lim="800000"/>
            <a:headEnd/>
            <a:tailEnd/>
          </a:ln>
        </p:spPr>
      </p:pic>
      <p:sp>
        <p:nvSpPr>
          <p:cNvPr id="41989" name="TextBox 6"/>
          <p:cNvSpPr txBox="1">
            <a:spLocks noChangeArrowheads="1"/>
          </p:cNvSpPr>
          <p:nvPr/>
        </p:nvSpPr>
        <p:spPr bwMode="auto">
          <a:xfrm>
            <a:off x="1530350" y="5589588"/>
            <a:ext cx="5940425" cy="768350"/>
          </a:xfrm>
          <a:prstGeom prst="rect">
            <a:avLst/>
          </a:prstGeom>
          <a:noFill/>
          <a:ln w="9525">
            <a:noFill/>
            <a:miter lim="800000"/>
            <a:headEnd/>
            <a:tailEnd/>
          </a:ln>
        </p:spPr>
        <p:txBody>
          <a:bodyPr>
            <a:spAutoFit/>
          </a:bodyPr>
          <a:lstStyle/>
          <a:p>
            <a:r>
              <a:rPr lang="ru-RU" sz="4400" b="1">
                <a:solidFill>
                  <a:srgbClr val="558ED5"/>
                </a:solidFill>
                <a:latin typeface="Calibri" pitchFamily="34" charset="0"/>
              </a:rPr>
              <a:t>без комментариев…</a:t>
            </a:r>
            <a:endParaRPr lang="ru-RU" sz="2400" b="1">
              <a:latin typeface="Calibri" pitchFamily="34" charset="0"/>
            </a:endParaRP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5F82EBB0-CB98-46D2-ABA2-6A25DAA90C05}" type="slidenum">
              <a:rPr lang="ru-RU" smtClean="0"/>
              <a:pPr>
                <a:defRPr/>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457200" y="274638"/>
            <a:ext cx="8229600" cy="490537"/>
          </a:xfrm>
        </p:spPr>
        <p:txBody>
          <a:bodyPr/>
          <a:lstStyle/>
          <a:p>
            <a:pPr eaLnBrk="1" hangingPunct="1"/>
            <a:r>
              <a:rPr lang="ru-RU" sz="4000" b="1" dirty="0" smtClean="0">
                <a:solidFill>
                  <a:srgbClr val="0033CC"/>
                </a:solidFill>
              </a:rPr>
              <a:t>Вывод:</a:t>
            </a:r>
            <a:r>
              <a:rPr lang="ru-RU" sz="4000" b="1" dirty="0" smtClean="0"/>
              <a:t> </a:t>
            </a:r>
          </a:p>
        </p:txBody>
      </p:sp>
      <p:sp>
        <p:nvSpPr>
          <p:cNvPr id="43010" name="Rectangle 5"/>
          <p:cNvSpPr>
            <a:spLocks noGrp="1"/>
          </p:cNvSpPr>
          <p:nvPr>
            <p:ph type="body" idx="4294967295"/>
          </p:nvPr>
        </p:nvSpPr>
        <p:spPr>
          <a:xfrm>
            <a:off x="0" y="785813"/>
            <a:ext cx="9144000" cy="5876925"/>
          </a:xfrm>
        </p:spPr>
        <p:txBody>
          <a:bodyPr/>
          <a:lstStyle/>
          <a:p>
            <a:pPr eaLnBrk="1" hangingPunct="1">
              <a:buNone/>
            </a:pPr>
            <a:r>
              <a:rPr lang="ru-RU" dirty="0" smtClean="0">
                <a:solidFill>
                  <a:srgbClr val="0033CC"/>
                </a:solidFill>
              </a:rPr>
              <a:t>    </a:t>
            </a:r>
          </a:p>
          <a:p>
            <a:pPr eaLnBrk="1" hangingPunct="1">
              <a:buNone/>
            </a:pPr>
            <a:r>
              <a:rPr lang="ru-RU" dirty="0" smtClean="0">
                <a:solidFill>
                  <a:srgbClr val="0033CC"/>
                </a:solidFill>
              </a:rPr>
              <a:t>    </a:t>
            </a:r>
            <a:r>
              <a:rPr lang="ru-RU" b="1" dirty="0" smtClean="0">
                <a:solidFill>
                  <a:srgbClr val="0033CC"/>
                </a:solidFill>
              </a:rPr>
              <a:t>Коль скоро бортпроводники  обучаются приемам СЛР, то игнорирование возможности многократного увеличения ее эффективности является верхом (варианты): </a:t>
            </a:r>
          </a:p>
          <a:p>
            <a:pPr lvl="1" eaLnBrk="1" hangingPunct="1">
              <a:buFont typeface="Wingdings" pitchFamily="2" charset="2"/>
              <a:buChar char="ь"/>
            </a:pPr>
            <a:r>
              <a:rPr lang="ru-RU" sz="3200" b="1" dirty="0" smtClean="0">
                <a:solidFill>
                  <a:srgbClr val="0033CC"/>
                </a:solidFill>
              </a:rPr>
              <a:t> Глупости…</a:t>
            </a:r>
          </a:p>
          <a:p>
            <a:pPr lvl="1" eaLnBrk="1" hangingPunct="1">
              <a:buFont typeface="Wingdings" pitchFamily="2" charset="2"/>
              <a:buChar char="ь"/>
            </a:pPr>
            <a:r>
              <a:rPr lang="ru-RU" sz="3200" b="1" dirty="0" smtClean="0">
                <a:solidFill>
                  <a:srgbClr val="0033CC"/>
                </a:solidFill>
              </a:rPr>
              <a:t> Безграмотности…</a:t>
            </a:r>
          </a:p>
          <a:p>
            <a:pPr lvl="1" eaLnBrk="1" hangingPunct="1">
              <a:buFont typeface="Wingdings" pitchFamily="2" charset="2"/>
              <a:buChar char="ь"/>
            </a:pPr>
            <a:r>
              <a:rPr lang="ru-RU" sz="3200" b="1" dirty="0" smtClean="0">
                <a:solidFill>
                  <a:srgbClr val="0033CC"/>
                </a:solidFill>
              </a:rPr>
              <a:t> Экономической целесообразности</a:t>
            </a:r>
            <a:r>
              <a:rPr lang="ru-RU" sz="3200" dirty="0" smtClean="0">
                <a:solidFill>
                  <a:srgbClr val="0033CC"/>
                </a:solidFill>
              </a:rPr>
              <a:t> </a:t>
            </a:r>
            <a:r>
              <a:rPr lang="ru-RU" sz="1400" dirty="0" smtClean="0">
                <a:solidFill>
                  <a:srgbClr val="0033CC"/>
                </a:solidFill>
              </a:rPr>
              <a:t>(Бездушия? Скупости?)</a:t>
            </a: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CF74219C-8513-4D38-A96E-9398D8D5F8F7}" type="slidenum">
              <a:rPr lang="ru-RU" smtClean="0"/>
              <a:pPr>
                <a:defRPr/>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D:\Юрий\СЛУЖЕБНОЕ\УЧЕБА\АВИАЦИЯ\ИКАО выдержки медицинские\ICAO[1].jpg"/>
          <p:cNvPicPr>
            <a:picLocks noChangeAspect="1" noChangeArrowheads="1"/>
          </p:cNvPicPr>
          <p:nvPr/>
        </p:nvPicPr>
        <p:blipFill>
          <a:blip r:embed="rId2" cstate="print"/>
          <a:srcRect/>
          <a:stretch>
            <a:fillRect/>
          </a:stretch>
        </p:blipFill>
        <p:spPr bwMode="auto">
          <a:xfrm>
            <a:off x="1258888" y="0"/>
            <a:ext cx="6192837" cy="4919663"/>
          </a:xfrm>
          <a:prstGeom prst="rect">
            <a:avLst/>
          </a:prstGeom>
          <a:noFill/>
          <a:ln w="9525">
            <a:noFill/>
            <a:miter lim="800000"/>
            <a:headEnd/>
            <a:tailEnd/>
          </a:ln>
        </p:spPr>
      </p:pic>
      <p:sp>
        <p:nvSpPr>
          <p:cNvPr id="13" name="Прямоугольник 12"/>
          <p:cNvSpPr>
            <a:spLocks noChangeArrowheads="1"/>
          </p:cNvSpPr>
          <p:nvPr/>
        </p:nvSpPr>
        <p:spPr bwMode="auto">
          <a:xfrm>
            <a:off x="0" y="4652963"/>
            <a:ext cx="9144000" cy="1738312"/>
          </a:xfrm>
          <a:prstGeom prst="rect">
            <a:avLst/>
          </a:prstGeom>
          <a:solidFill>
            <a:schemeClr val="bg1"/>
          </a:solidFill>
          <a:ln w="9525">
            <a:noFill/>
            <a:miter lim="800000"/>
            <a:headEnd/>
            <a:tailEnd/>
          </a:ln>
        </p:spPr>
        <p:txBody>
          <a:bodyPr>
            <a:spAutoFit/>
          </a:bodyPr>
          <a:lstStyle/>
          <a:p>
            <a:pPr algn="ctr"/>
            <a:r>
              <a:rPr lang="ru-RU" sz="2800">
                <a:latin typeface="Calibri" pitchFamily="34" charset="0"/>
              </a:rPr>
              <a:t>Уставом </a:t>
            </a:r>
            <a:r>
              <a:rPr lang="ru-RU" sz="2800" b="1">
                <a:solidFill>
                  <a:srgbClr val="558ED5"/>
                </a:solidFill>
                <a:latin typeface="Calibri" pitchFamily="34" charset="0"/>
              </a:rPr>
              <a:t>ИКАО </a:t>
            </a:r>
            <a:r>
              <a:rPr lang="ru-RU" sz="2800">
                <a:latin typeface="Calibri" pitchFamily="34" charset="0"/>
              </a:rPr>
              <a:t>считается девятая* редакция </a:t>
            </a:r>
          </a:p>
          <a:p>
            <a:pPr algn="ctr"/>
            <a:r>
              <a:rPr lang="ru-RU" sz="2800" b="1">
                <a:solidFill>
                  <a:srgbClr val="558ED5"/>
                </a:solidFill>
                <a:latin typeface="Calibri" pitchFamily="34" charset="0"/>
              </a:rPr>
              <a:t>Международной конвенции гражданской авиации</a:t>
            </a:r>
          </a:p>
          <a:p>
            <a:pPr algn="ctr"/>
            <a:endParaRPr lang="en-US" sz="2800" b="1">
              <a:solidFill>
                <a:srgbClr val="558ED5"/>
              </a:solidFill>
              <a:latin typeface="Calibri" pitchFamily="34" charset="0"/>
            </a:endParaRPr>
          </a:p>
          <a:p>
            <a:r>
              <a:rPr lang="ru-RU" sz="2400" b="1">
                <a:latin typeface="Calibri" pitchFamily="34" charset="0"/>
              </a:rPr>
              <a:t>   *</a:t>
            </a:r>
            <a:r>
              <a:rPr lang="ru-RU" sz="2400">
                <a:latin typeface="Calibri" pitchFamily="34" charset="0"/>
              </a:rPr>
              <a:t>принята в 2006 году </a:t>
            </a:r>
          </a:p>
        </p:txBody>
      </p:sp>
      <p:sp>
        <p:nvSpPr>
          <p:cNvPr id="4"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a:xfrm>
            <a:off x="457200" y="274638"/>
            <a:ext cx="8229600" cy="633412"/>
          </a:xfrm>
        </p:spPr>
        <p:txBody>
          <a:bodyPr/>
          <a:lstStyle/>
          <a:p>
            <a:pPr eaLnBrk="1" hangingPunct="1"/>
            <a:r>
              <a:rPr lang="ru-RU" sz="4000" b="1" dirty="0" smtClean="0">
                <a:solidFill>
                  <a:srgbClr val="0033CC"/>
                </a:solidFill>
              </a:rPr>
              <a:t>Предложения:</a:t>
            </a:r>
            <a:r>
              <a:rPr lang="ru-RU" sz="4000" b="1" dirty="0" smtClean="0"/>
              <a:t> </a:t>
            </a:r>
          </a:p>
        </p:txBody>
      </p:sp>
      <p:sp>
        <p:nvSpPr>
          <p:cNvPr id="44034" name="Rectangle 3"/>
          <p:cNvSpPr>
            <a:spLocks noGrp="1"/>
          </p:cNvSpPr>
          <p:nvPr>
            <p:ph type="body" idx="1"/>
          </p:nvPr>
        </p:nvSpPr>
        <p:spPr>
          <a:xfrm>
            <a:off x="0" y="1643050"/>
            <a:ext cx="9144000" cy="3803660"/>
          </a:xfrm>
        </p:spPr>
        <p:txBody>
          <a:bodyPr/>
          <a:lstStyle/>
          <a:p>
            <a:pPr eaLnBrk="1" hangingPunct="1">
              <a:lnSpc>
                <a:spcPct val="90000"/>
              </a:lnSpc>
              <a:buFont typeface="Wingdings" pitchFamily="2" charset="2"/>
              <a:buChar char="ü"/>
            </a:pPr>
            <a:r>
              <a:rPr lang="ru-RU" sz="2800" b="1" dirty="0" smtClean="0">
                <a:solidFill>
                  <a:srgbClr val="0033CC"/>
                </a:solidFill>
              </a:rPr>
              <a:t>Не снимайте АНД, если судно уже оборудовано им.</a:t>
            </a:r>
          </a:p>
          <a:p>
            <a:pPr eaLnBrk="1" hangingPunct="1">
              <a:lnSpc>
                <a:spcPct val="90000"/>
              </a:lnSpc>
              <a:buNone/>
            </a:pPr>
            <a:endParaRPr lang="ru-RU" sz="2800" b="1" dirty="0" smtClean="0">
              <a:solidFill>
                <a:srgbClr val="0033CC"/>
              </a:solidFill>
            </a:endParaRPr>
          </a:p>
          <a:p>
            <a:pPr eaLnBrk="1" hangingPunct="1">
              <a:lnSpc>
                <a:spcPct val="90000"/>
              </a:lnSpc>
              <a:buFont typeface="Wingdings" pitchFamily="2" charset="2"/>
              <a:buChar char="ü"/>
            </a:pPr>
            <a:r>
              <a:rPr lang="ru-RU" sz="2800" b="1" dirty="0" smtClean="0">
                <a:solidFill>
                  <a:srgbClr val="0033CC"/>
                </a:solidFill>
              </a:rPr>
              <a:t>Более того – оснащайте самолеты и аэропорты АНД.</a:t>
            </a:r>
          </a:p>
          <a:p>
            <a:pPr eaLnBrk="1" hangingPunct="1">
              <a:lnSpc>
                <a:spcPct val="90000"/>
              </a:lnSpc>
              <a:buFont typeface="Wingdings" pitchFamily="2" charset="2"/>
              <a:buChar char="ü"/>
            </a:pPr>
            <a:endParaRPr lang="ru-RU" sz="2800" b="1" dirty="0" smtClean="0">
              <a:solidFill>
                <a:srgbClr val="0033CC"/>
              </a:solidFill>
            </a:endParaRPr>
          </a:p>
          <a:p>
            <a:pPr eaLnBrk="1" hangingPunct="1">
              <a:lnSpc>
                <a:spcPct val="90000"/>
              </a:lnSpc>
              <a:buFont typeface="Wingdings" pitchFamily="2" charset="2"/>
              <a:buChar char="ü"/>
            </a:pPr>
            <a:r>
              <a:rPr lang="ru-RU" sz="2800" b="1" dirty="0" smtClean="0">
                <a:solidFill>
                  <a:srgbClr val="0033CC"/>
                </a:solidFill>
              </a:rPr>
              <a:t>Приобретайте одинаковые  модели.</a:t>
            </a:r>
          </a:p>
          <a:p>
            <a:pPr eaLnBrk="1" hangingPunct="1">
              <a:lnSpc>
                <a:spcPct val="90000"/>
              </a:lnSpc>
              <a:buFont typeface="Wingdings" pitchFamily="2" charset="2"/>
              <a:buChar char="ü"/>
            </a:pPr>
            <a:endParaRPr lang="ru-RU" sz="2800" b="1" dirty="0" smtClean="0">
              <a:solidFill>
                <a:srgbClr val="0033CC"/>
              </a:solidFill>
            </a:endParaRPr>
          </a:p>
          <a:p>
            <a:pPr eaLnBrk="1" hangingPunct="1">
              <a:lnSpc>
                <a:spcPct val="90000"/>
              </a:lnSpc>
              <a:buFont typeface="Wingdings" pitchFamily="2" charset="2"/>
              <a:buChar char="ü"/>
            </a:pPr>
            <a:r>
              <a:rPr lang="ru-RU" sz="2800" b="1" dirty="0" smtClean="0">
                <a:solidFill>
                  <a:srgbClr val="0033CC"/>
                </a:solidFill>
              </a:rPr>
              <a:t>Это унифицирует эксплуатацию и обслуживание.</a:t>
            </a: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A6F32AE4-44D2-4F61-932C-CD235D819949}" type="slidenum">
              <a:rPr lang="ru-RU" smtClean="0"/>
              <a:pPr>
                <a:defRPr/>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a:xfrm>
            <a:off x="457200" y="274638"/>
            <a:ext cx="8229600" cy="633412"/>
          </a:xfrm>
        </p:spPr>
        <p:txBody>
          <a:bodyPr/>
          <a:lstStyle/>
          <a:p>
            <a:pPr eaLnBrk="1" hangingPunct="1"/>
            <a:r>
              <a:rPr lang="ru-RU" sz="4000" b="1" dirty="0" smtClean="0">
                <a:solidFill>
                  <a:srgbClr val="0033CC"/>
                </a:solidFill>
              </a:rPr>
              <a:t>Предложения:</a:t>
            </a:r>
            <a:r>
              <a:rPr lang="ru-RU" sz="4000" dirty="0" smtClean="0"/>
              <a:t> </a:t>
            </a:r>
          </a:p>
        </p:txBody>
      </p:sp>
      <p:sp>
        <p:nvSpPr>
          <p:cNvPr id="44034" name="Rectangle 3"/>
          <p:cNvSpPr>
            <a:spLocks noGrp="1"/>
          </p:cNvSpPr>
          <p:nvPr>
            <p:ph type="body" idx="1"/>
          </p:nvPr>
        </p:nvSpPr>
        <p:spPr>
          <a:xfrm>
            <a:off x="0" y="1357298"/>
            <a:ext cx="9144000" cy="5145087"/>
          </a:xfrm>
        </p:spPr>
        <p:txBody>
          <a:bodyPr/>
          <a:lstStyle/>
          <a:p>
            <a:pPr eaLnBrk="1" hangingPunct="1">
              <a:lnSpc>
                <a:spcPct val="90000"/>
              </a:lnSpc>
              <a:buFont typeface="Wingdings" pitchFamily="2" charset="2"/>
              <a:buChar char="ü"/>
            </a:pPr>
            <a:endParaRPr lang="ru-RU" sz="2800" b="1" dirty="0" smtClean="0">
              <a:solidFill>
                <a:srgbClr val="0033CC"/>
              </a:solidFill>
            </a:endParaRPr>
          </a:p>
          <a:p>
            <a:pPr eaLnBrk="1" hangingPunct="1">
              <a:lnSpc>
                <a:spcPct val="90000"/>
              </a:lnSpc>
              <a:buFont typeface="Wingdings" pitchFamily="2" charset="2"/>
              <a:buChar char="ü"/>
            </a:pPr>
            <a:endParaRPr lang="ru-RU" sz="2800" b="1" dirty="0">
              <a:solidFill>
                <a:srgbClr val="0033CC"/>
              </a:solidFill>
            </a:endParaRPr>
          </a:p>
          <a:p>
            <a:pPr eaLnBrk="1" hangingPunct="1">
              <a:lnSpc>
                <a:spcPct val="90000"/>
              </a:lnSpc>
              <a:buFont typeface="Wingdings" pitchFamily="2" charset="2"/>
              <a:buChar char="ü"/>
            </a:pPr>
            <a:r>
              <a:rPr lang="ru-RU" sz="2800" b="1" dirty="0" smtClean="0">
                <a:solidFill>
                  <a:srgbClr val="0033CC"/>
                </a:solidFill>
              </a:rPr>
              <a:t>Обучайте персонал реанимации с применением  АНД.</a:t>
            </a:r>
          </a:p>
          <a:p>
            <a:pPr eaLnBrk="1" hangingPunct="1">
              <a:lnSpc>
                <a:spcPct val="90000"/>
              </a:lnSpc>
              <a:buFont typeface="Wingdings" pitchFamily="2" charset="2"/>
              <a:buChar char="ü"/>
            </a:pPr>
            <a:endParaRPr lang="ru-RU" sz="2800" b="1" dirty="0" smtClean="0">
              <a:solidFill>
                <a:srgbClr val="0033CC"/>
              </a:solidFill>
            </a:endParaRPr>
          </a:p>
          <a:p>
            <a:pPr eaLnBrk="1" hangingPunct="1">
              <a:lnSpc>
                <a:spcPct val="90000"/>
              </a:lnSpc>
              <a:buFont typeface="Wingdings" pitchFamily="2" charset="2"/>
              <a:buChar char="ü"/>
            </a:pPr>
            <a:endParaRPr lang="ru-RU" sz="2800" b="1" dirty="0" smtClean="0">
              <a:solidFill>
                <a:srgbClr val="0033CC"/>
              </a:solidFill>
            </a:endParaRPr>
          </a:p>
          <a:p>
            <a:pPr marL="0" indent="0" eaLnBrk="1" hangingPunct="1">
              <a:lnSpc>
                <a:spcPct val="90000"/>
              </a:lnSpc>
              <a:buNone/>
            </a:pPr>
            <a:endParaRPr lang="ru-RU" sz="2800" b="1" dirty="0" smtClean="0">
              <a:solidFill>
                <a:srgbClr val="0033CC"/>
              </a:solidFill>
            </a:endParaRPr>
          </a:p>
          <a:p>
            <a:pPr eaLnBrk="1" hangingPunct="1">
              <a:lnSpc>
                <a:spcPct val="90000"/>
              </a:lnSpc>
              <a:buFont typeface="Wingdings" pitchFamily="2" charset="2"/>
              <a:buChar char="ü"/>
            </a:pPr>
            <a:r>
              <a:rPr lang="ru-RU" sz="2800" b="1" dirty="0" smtClean="0">
                <a:solidFill>
                  <a:srgbClr val="0033CC"/>
                </a:solidFill>
              </a:rPr>
              <a:t>Добавьте для этого к программе подготовки </a:t>
            </a:r>
            <a:r>
              <a:rPr lang="ru-RU" sz="2800" b="1" dirty="0" err="1" smtClean="0">
                <a:solidFill>
                  <a:srgbClr val="0033CC"/>
                </a:solidFill>
              </a:rPr>
              <a:t>кабинных</a:t>
            </a:r>
            <a:r>
              <a:rPr lang="ru-RU" sz="2800" b="1" dirty="0" smtClean="0">
                <a:solidFill>
                  <a:srgbClr val="0033CC"/>
                </a:solidFill>
              </a:rPr>
              <a:t> экипажей и персонала аэропорта всего 6 часов в год.</a:t>
            </a:r>
          </a:p>
          <a:p>
            <a:pPr eaLnBrk="1" hangingPunct="1">
              <a:lnSpc>
                <a:spcPct val="90000"/>
              </a:lnSpc>
              <a:buFont typeface="Wingdings" pitchFamily="2" charset="2"/>
              <a:buChar char="ü"/>
            </a:pPr>
            <a:endParaRPr lang="ru-RU" sz="2800" b="1" dirty="0" smtClean="0">
              <a:solidFill>
                <a:srgbClr val="0033CC"/>
              </a:solidFill>
            </a:endParaRPr>
          </a:p>
          <a:p>
            <a:pPr eaLnBrk="1" hangingPunct="1">
              <a:lnSpc>
                <a:spcPct val="90000"/>
              </a:lnSpc>
              <a:buNone/>
            </a:pPr>
            <a:endParaRPr lang="ru-RU" sz="2800" b="1" dirty="0" smtClean="0">
              <a:solidFill>
                <a:srgbClr val="0033CC"/>
              </a:solidFill>
            </a:endParaRPr>
          </a:p>
        </p:txBody>
      </p:sp>
      <p:sp>
        <p:nvSpPr>
          <p:cNvPr id="2" name="Нижний колонтитул 1"/>
          <p:cNvSpPr>
            <a:spLocks noGrp="1"/>
          </p:cNvSpPr>
          <p:nvPr>
            <p:ph type="ftr" sz="quarter" idx="11"/>
          </p:nvPr>
        </p:nvSpPr>
        <p:spPr>
          <a:xfrm>
            <a:off x="6248400" y="0"/>
            <a:ext cx="2895600" cy="365125"/>
          </a:xfrm>
        </p:spPr>
        <p:txBody>
          <a:bodyPr/>
          <a:lstStyle/>
          <a:p>
            <a:pPr>
              <a:defRPr/>
            </a:pPr>
            <a:r>
              <a:rPr lang="ru-RU"/>
              <a:t>МЮ</a:t>
            </a:r>
          </a:p>
        </p:txBody>
      </p:sp>
      <p:sp>
        <p:nvSpPr>
          <p:cNvPr id="3" name="Номер слайда 2"/>
          <p:cNvSpPr>
            <a:spLocks noGrp="1"/>
          </p:cNvSpPr>
          <p:nvPr>
            <p:ph type="sldNum" sz="quarter" idx="12"/>
          </p:nvPr>
        </p:nvSpPr>
        <p:spPr/>
        <p:txBody>
          <a:bodyPr/>
          <a:lstStyle/>
          <a:p>
            <a:pPr>
              <a:defRPr/>
            </a:pPr>
            <a:fld id="{A6F32AE4-44D2-4F61-932C-CD235D819949}" type="slidenum">
              <a:rPr lang="ru-RU" smtClean="0"/>
              <a:pPr>
                <a:defRPr/>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ctrTitle"/>
          </p:nvPr>
        </p:nvSpPr>
        <p:spPr/>
        <p:txBody>
          <a:bodyPr/>
          <a:lstStyle/>
          <a:p>
            <a:pPr eaLnBrk="1" hangingPunct="1"/>
            <a:r>
              <a:rPr lang="ru-RU" sz="8000" smtClean="0">
                <a:solidFill>
                  <a:srgbClr val="558ED5"/>
                </a:solidFill>
                <a:latin typeface="Comic Sans MS" pitchFamily="66" charset="0"/>
              </a:rPr>
              <a:t>Спасибо за внимание!</a:t>
            </a:r>
          </a:p>
        </p:txBody>
      </p:sp>
      <p:sp>
        <p:nvSpPr>
          <p:cNvPr id="46082" name="Подзаголовок 4"/>
          <p:cNvSpPr>
            <a:spLocks noGrp="1"/>
          </p:cNvSpPr>
          <p:nvPr>
            <p:ph type="subTitle" idx="1"/>
          </p:nvPr>
        </p:nvSpPr>
        <p:spPr>
          <a:xfrm>
            <a:off x="1071538" y="4714884"/>
            <a:ext cx="7460902" cy="649288"/>
          </a:xfrm>
        </p:spPr>
        <p:txBody>
          <a:bodyPr/>
          <a:lstStyle/>
          <a:p>
            <a:pPr eaLnBrk="1" hangingPunct="1">
              <a:lnSpc>
                <a:spcPct val="80000"/>
              </a:lnSpc>
            </a:pPr>
            <a:r>
              <a:rPr lang="ru-RU" sz="2800" dirty="0" smtClean="0">
                <a:solidFill>
                  <a:srgbClr val="898989"/>
                </a:solidFill>
              </a:rPr>
              <a:t>..даже если я Вас сегодня не убедил…</a:t>
            </a:r>
          </a:p>
        </p:txBody>
      </p:sp>
      <p:sp>
        <p:nvSpPr>
          <p:cNvPr id="2" name="Прямоугольник 1"/>
          <p:cNvSpPr/>
          <p:nvPr/>
        </p:nvSpPr>
        <p:spPr>
          <a:xfrm>
            <a:off x="6732240" y="6309320"/>
            <a:ext cx="2226892" cy="369332"/>
          </a:xfrm>
          <a:prstGeom prst="rect">
            <a:avLst/>
          </a:prstGeom>
        </p:spPr>
        <p:txBody>
          <a:bodyPr wrap="none">
            <a:spAutoFit/>
          </a:bodyPr>
          <a:lstStyle/>
          <a:p>
            <a:r>
              <a:rPr lang="en-US" dirty="0"/>
              <a:t>mashkov-y@mail.ru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Юрий\СЛУЖЕБНОЕ\УЧЕБА\АВИАЦИЯ\ИКАО выдержки медицинские\icao5[1].png"/>
          <p:cNvPicPr>
            <a:picLocks noChangeAspect="1" noChangeArrowheads="1"/>
          </p:cNvPicPr>
          <p:nvPr/>
        </p:nvPicPr>
        <p:blipFill>
          <a:blip r:embed="rId2" cstate="print"/>
          <a:srcRect/>
          <a:stretch>
            <a:fillRect/>
          </a:stretch>
        </p:blipFill>
        <p:spPr bwMode="auto">
          <a:xfrm rot="-408390">
            <a:off x="255588" y="209550"/>
            <a:ext cx="3797300" cy="4525963"/>
          </a:xfrm>
          <a:prstGeom prst="rect">
            <a:avLst/>
          </a:prstGeom>
          <a:noFill/>
          <a:ln w="9525">
            <a:noFill/>
            <a:miter lim="800000"/>
            <a:headEnd/>
            <a:tailEnd/>
          </a:ln>
        </p:spPr>
      </p:pic>
      <p:pic>
        <p:nvPicPr>
          <p:cNvPr id="16387" name="Picture 2" descr="D:\Юрий\СЛУЖЕБНОЕ\УЧЕБА\АВИАЦИЯ\ИКАО выдержки медицинские\icao5[1].png"/>
          <p:cNvPicPr>
            <a:picLocks noGrp="1" noChangeAspect="1" noChangeArrowheads="1"/>
          </p:cNvPicPr>
          <p:nvPr>
            <p:ph idx="1"/>
          </p:nvPr>
        </p:nvPicPr>
        <p:blipFill>
          <a:blip r:embed="rId2" cstate="print"/>
          <a:srcRect/>
          <a:stretch>
            <a:fillRect/>
          </a:stretch>
        </p:blipFill>
        <p:spPr>
          <a:xfrm rot="21191610">
            <a:off x="611188" y="423863"/>
            <a:ext cx="3798887" cy="4525962"/>
          </a:xfrm>
        </p:spPr>
      </p:pic>
      <p:pic>
        <p:nvPicPr>
          <p:cNvPr id="16388" name="Picture 2" descr="D:\Юрий\СЛУЖЕБНОЕ\УЧЕБА\АВИАЦИЯ\ИКАО выдержки медицинские\icao5[1].png"/>
          <p:cNvPicPr>
            <a:picLocks noChangeAspect="1" noChangeArrowheads="1"/>
          </p:cNvPicPr>
          <p:nvPr/>
        </p:nvPicPr>
        <p:blipFill>
          <a:blip r:embed="rId2" cstate="print"/>
          <a:srcRect/>
          <a:stretch>
            <a:fillRect/>
          </a:stretch>
        </p:blipFill>
        <p:spPr bwMode="auto">
          <a:xfrm rot="-408390">
            <a:off x="396875" y="1566863"/>
            <a:ext cx="3798888" cy="4525962"/>
          </a:xfrm>
          <a:prstGeom prst="rect">
            <a:avLst/>
          </a:prstGeom>
          <a:noFill/>
          <a:ln w="9525">
            <a:noFill/>
            <a:miter lim="800000"/>
            <a:headEnd/>
            <a:tailEnd/>
          </a:ln>
        </p:spPr>
      </p:pic>
      <p:pic>
        <p:nvPicPr>
          <p:cNvPr id="16389" name="Picture 2" descr="D:\Юрий\СЛУЖЕБНОЕ\УЧЕБА\АВИАЦИЯ\ИКАО выдержки медицинские\icao5[1].png"/>
          <p:cNvPicPr>
            <a:picLocks noChangeAspect="1" noChangeArrowheads="1"/>
          </p:cNvPicPr>
          <p:nvPr/>
        </p:nvPicPr>
        <p:blipFill>
          <a:blip r:embed="rId2" cstate="print"/>
          <a:srcRect/>
          <a:stretch>
            <a:fillRect/>
          </a:stretch>
        </p:blipFill>
        <p:spPr bwMode="auto">
          <a:xfrm>
            <a:off x="285750" y="1714500"/>
            <a:ext cx="3798888" cy="4525963"/>
          </a:xfrm>
          <a:prstGeom prst="rect">
            <a:avLst/>
          </a:prstGeom>
          <a:noFill/>
          <a:ln w="9525">
            <a:noFill/>
            <a:miter lim="800000"/>
            <a:headEnd/>
            <a:tailEnd/>
          </a:ln>
        </p:spPr>
      </p:pic>
      <p:pic>
        <p:nvPicPr>
          <p:cNvPr id="16390" name="Picture 3" descr="D:\Юрий\СЛУЖЕБНОЕ\УЧЕБА\АВИАЦИЯ\ИКАО выдержки медицинские\icao6[1].png"/>
          <p:cNvPicPr>
            <a:picLocks noChangeAspect="1" noChangeArrowheads="1"/>
          </p:cNvPicPr>
          <p:nvPr/>
        </p:nvPicPr>
        <p:blipFill>
          <a:blip r:embed="rId3" cstate="print"/>
          <a:srcRect/>
          <a:stretch>
            <a:fillRect/>
          </a:stretch>
        </p:blipFill>
        <p:spPr bwMode="auto">
          <a:xfrm rot="-427766">
            <a:off x="1557338" y="1577975"/>
            <a:ext cx="3854450" cy="4622800"/>
          </a:xfrm>
          <a:prstGeom prst="rect">
            <a:avLst/>
          </a:prstGeom>
          <a:noFill/>
          <a:ln w="9525">
            <a:noFill/>
            <a:miter lim="800000"/>
            <a:headEnd/>
            <a:tailEnd/>
          </a:ln>
        </p:spPr>
      </p:pic>
      <p:pic>
        <p:nvPicPr>
          <p:cNvPr id="16391" name="Picture 4" descr="D:\Юрий\СЛУЖЕБНОЕ\УЧЕБА\АВИАЦИЯ\ИКАО выдержки медицинские\icao-17-2005[1].png"/>
          <p:cNvPicPr>
            <a:picLocks noChangeAspect="1" noChangeArrowheads="1"/>
          </p:cNvPicPr>
          <p:nvPr/>
        </p:nvPicPr>
        <p:blipFill>
          <a:blip r:embed="rId4" cstate="print"/>
          <a:srcRect/>
          <a:stretch>
            <a:fillRect/>
          </a:stretch>
        </p:blipFill>
        <p:spPr bwMode="auto">
          <a:xfrm rot="-199490">
            <a:off x="2849563" y="1252538"/>
            <a:ext cx="3937000" cy="4792662"/>
          </a:xfrm>
          <a:prstGeom prst="rect">
            <a:avLst/>
          </a:prstGeom>
          <a:noFill/>
          <a:ln w="9525">
            <a:noFill/>
            <a:miter lim="800000"/>
            <a:headEnd/>
            <a:tailEnd/>
          </a:ln>
        </p:spPr>
      </p:pic>
      <p:sp useBgFill="1">
        <p:nvSpPr>
          <p:cNvPr id="7" name="Прямоугольник 6"/>
          <p:cNvSpPr/>
          <p:nvPr/>
        </p:nvSpPr>
        <p:spPr>
          <a:xfrm>
            <a:off x="428625" y="500063"/>
            <a:ext cx="8572500" cy="830262"/>
          </a:xfrm>
          <a:prstGeom prst="rect">
            <a:avLst/>
          </a:prstGeom>
        </p:spPr>
        <p:txBody>
          <a:bodyPr>
            <a:spAutoFit/>
          </a:bodyPr>
          <a:lstStyle/>
          <a:p>
            <a:pPr algn="ctr" fontAlgn="auto">
              <a:spcBef>
                <a:spcPts val="0"/>
              </a:spcBef>
              <a:spcAft>
                <a:spcPts val="0"/>
              </a:spcAft>
              <a:defRPr/>
            </a:pPr>
            <a:r>
              <a:rPr lang="ru-RU" sz="2400" b="1" dirty="0">
                <a:solidFill>
                  <a:srgbClr val="0000FF"/>
                </a:solidFill>
                <a:latin typeface="+mj-lt"/>
              </a:rPr>
              <a:t>Конвенция дополняется </a:t>
            </a:r>
            <a:r>
              <a:rPr lang="ru-RU" sz="2400" b="1" dirty="0" smtClean="0">
                <a:solidFill>
                  <a:srgbClr val="0000FF"/>
                </a:solidFill>
                <a:latin typeface="+mj-lt"/>
              </a:rPr>
              <a:t>восемнадцатью  </a:t>
            </a:r>
            <a:r>
              <a:rPr lang="ru-RU" sz="2400" b="1" dirty="0">
                <a:solidFill>
                  <a:srgbClr val="0000FF"/>
                </a:solidFill>
                <a:latin typeface="+mj-lt"/>
              </a:rPr>
              <a:t>Приложениями</a:t>
            </a:r>
          </a:p>
          <a:p>
            <a:pPr algn="ctr" fontAlgn="auto">
              <a:spcBef>
                <a:spcPts val="0"/>
              </a:spcBef>
              <a:spcAft>
                <a:spcPts val="0"/>
              </a:spcAft>
              <a:defRPr/>
            </a:pPr>
            <a:r>
              <a:rPr lang="ru-RU" sz="2400" b="1" dirty="0">
                <a:solidFill>
                  <a:srgbClr val="0000FF"/>
                </a:solidFill>
                <a:latin typeface="+mj-lt"/>
              </a:rPr>
              <a:t>Это международные стандарты и рекомендуемая  практика.</a:t>
            </a:r>
          </a:p>
        </p:txBody>
      </p:sp>
      <p:sp useBgFill="1">
        <p:nvSpPr>
          <p:cNvPr id="11" name="Прямоугольник 10"/>
          <p:cNvSpPr/>
          <p:nvPr/>
        </p:nvSpPr>
        <p:spPr>
          <a:xfrm>
            <a:off x="4214813" y="4786313"/>
            <a:ext cx="4929187" cy="1200150"/>
          </a:xfrm>
          <a:prstGeom prst="rect">
            <a:avLst/>
          </a:prstGeom>
        </p:spPr>
        <p:txBody>
          <a:bodyPr>
            <a:spAutoFit/>
          </a:bodyPr>
          <a:lstStyle/>
          <a:p>
            <a:pPr fontAlgn="auto">
              <a:spcBef>
                <a:spcPts val="0"/>
              </a:spcBef>
              <a:spcAft>
                <a:spcPts val="0"/>
              </a:spcAft>
              <a:defRPr/>
            </a:pPr>
            <a:r>
              <a:rPr lang="ru-RU" sz="2400" b="1" dirty="0">
                <a:solidFill>
                  <a:srgbClr val="0000FF"/>
                </a:solidFill>
                <a:latin typeface="+mj-lt"/>
              </a:rPr>
              <a:t>В их числе стандарты и рекомендации по оказанию пассажирам </a:t>
            </a:r>
            <a:r>
              <a:rPr lang="ru-RU" sz="2400" b="1" dirty="0">
                <a:solidFill>
                  <a:srgbClr val="0000FF"/>
                </a:solidFill>
                <a:latin typeface="+mn-lt"/>
              </a:rPr>
              <a:t>первой помощи </a:t>
            </a:r>
            <a:endParaRPr lang="ru-RU" sz="2400" b="1" dirty="0">
              <a:solidFill>
                <a:srgbClr val="0000FF"/>
              </a:solidFill>
              <a:latin typeface="+mj-lt"/>
            </a:endParaRPr>
          </a:p>
        </p:txBody>
      </p:sp>
      <p:sp>
        <p:nvSpPr>
          <p:cNvPr id="10"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3"/>
          <p:cNvSpPr txBox="1">
            <a:spLocks noChangeArrowheads="1"/>
          </p:cNvSpPr>
          <p:nvPr/>
        </p:nvSpPr>
        <p:spPr bwMode="auto">
          <a:xfrm>
            <a:off x="3357563" y="3357563"/>
            <a:ext cx="5286375" cy="892175"/>
          </a:xfrm>
          <a:prstGeom prst="rect">
            <a:avLst/>
          </a:prstGeom>
          <a:noFill/>
          <a:ln w="9525">
            <a:noFill/>
            <a:miter lim="800000"/>
            <a:headEnd/>
            <a:tailEnd/>
          </a:ln>
        </p:spPr>
        <p:txBody>
          <a:bodyPr>
            <a:spAutoFit/>
          </a:bodyPr>
          <a:lstStyle/>
          <a:p>
            <a:endParaRPr lang="ru-RU" sz="2000" b="1">
              <a:latin typeface="Calibri" pitchFamily="34" charset="0"/>
            </a:endParaRPr>
          </a:p>
          <a:p>
            <a:endParaRPr lang="ru-RU" sz="1600">
              <a:latin typeface="Calibri" pitchFamily="34" charset="0"/>
            </a:endParaRPr>
          </a:p>
          <a:p>
            <a:endParaRPr lang="ru-RU" sz="1600">
              <a:latin typeface="Calibri" pitchFamily="34" charset="0"/>
            </a:endParaRPr>
          </a:p>
        </p:txBody>
      </p:sp>
      <p:sp>
        <p:nvSpPr>
          <p:cNvPr id="6" name="Содержимое 5"/>
          <p:cNvSpPr>
            <a:spLocks noGrp="1"/>
          </p:cNvSpPr>
          <p:nvPr>
            <p:ph idx="1"/>
          </p:nvPr>
        </p:nvSpPr>
        <p:spPr>
          <a:xfrm>
            <a:off x="0" y="4214818"/>
            <a:ext cx="9144000" cy="2449512"/>
          </a:xfrm>
        </p:spPr>
        <p:txBody>
          <a:bodyPr>
            <a:normAutofit lnSpcReduction="10000"/>
          </a:bodyPr>
          <a:lstStyle/>
          <a:p>
            <a:pPr marL="609600" indent="-609600">
              <a:lnSpc>
                <a:spcPct val="80000"/>
              </a:lnSpc>
              <a:buFont typeface="Arial" charset="0"/>
              <a:buNone/>
            </a:pPr>
            <a:r>
              <a:rPr lang="ru-RU" sz="3100" b="1" dirty="0" smtClean="0"/>
              <a:t> </a:t>
            </a:r>
            <a:r>
              <a:rPr lang="ru-RU" sz="2400" b="1" dirty="0" smtClean="0">
                <a:solidFill>
                  <a:srgbClr val="0033CC"/>
                </a:solidFill>
              </a:rPr>
              <a:t>Стандарты определяют: </a:t>
            </a:r>
          </a:p>
          <a:p>
            <a:pPr marL="609600" indent="-609600">
              <a:lnSpc>
                <a:spcPct val="80000"/>
              </a:lnSpc>
              <a:buFont typeface="Arial" charset="0"/>
              <a:buNone/>
            </a:pPr>
            <a:endParaRPr lang="ru-RU" sz="2400" b="1" dirty="0" smtClean="0">
              <a:solidFill>
                <a:srgbClr val="0033CC"/>
              </a:solidFill>
            </a:endParaRPr>
          </a:p>
          <a:p>
            <a:pPr marL="609600" indent="-609600">
              <a:lnSpc>
                <a:spcPct val="80000"/>
              </a:lnSpc>
              <a:buFont typeface="Wingdings" pitchFamily="2" charset="2"/>
              <a:buChar char="ь"/>
            </a:pPr>
            <a:r>
              <a:rPr lang="ru-RU" sz="2400" b="1" dirty="0" smtClean="0">
                <a:solidFill>
                  <a:srgbClr val="0033CC"/>
                </a:solidFill>
              </a:rPr>
              <a:t>типы, количество, места </a:t>
            </a:r>
          </a:p>
          <a:p>
            <a:pPr marL="609600" indent="-609600">
              <a:lnSpc>
                <a:spcPct val="80000"/>
              </a:lnSpc>
              <a:buFont typeface="Wingdings" pitchFamily="2" charset="2"/>
              <a:buNone/>
            </a:pPr>
            <a:r>
              <a:rPr lang="ru-RU" sz="2400" b="1" dirty="0" smtClean="0">
                <a:solidFill>
                  <a:srgbClr val="0033CC"/>
                </a:solidFill>
              </a:rPr>
              <a:t>         размещения и комплектацию медицинских средств;</a:t>
            </a:r>
          </a:p>
          <a:p>
            <a:pPr marL="609600" indent="-609600">
              <a:lnSpc>
                <a:spcPct val="80000"/>
              </a:lnSpc>
              <a:buFont typeface="Wingdings" pitchFamily="2" charset="2"/>
              <a:buNone/>
            </a:pPr>
            <a:endParaRPr lang="ru-RU" sz="2400" b="1" dirty="0" smtClean="0">
              <a:solidFill>
                <a:srgbClr val="0033CC"/>
              </a:solidFill>
            </a:endParaRPr>
          </a:p>
          <a:p>
            <a:pPr marL="609600" indent="-609600">
              <a:lnSpc>
                <a:spcPct val="80000"/>
              </a:lnSpc>
              <a:buFont typeface="Wingdings" pitchFamily="2" charset="2"/>
              <a:buChar char="ь"/>
            </a:pPr>
            <a:r>
              <a:rPr lang="ru-RU" sz="2400" b="1" dirty="0" smtClean="0">
                <a:solidFill>
                  <a:srgbClr val="0033CC"/>
                </a:solidFill>
              </a:rPr>
              <a:t>готовность членов экипажа умело ими воспользоваться при оказании помощи.</a:t>
            </a:r>
            <a:endParaRPr lang="ru-RU" sz="2400" dirty="0" smtClean="0">
              <a:solidFill>
                <a:srgbClr val="0033CC"/>
              </a:solidFill>
            </a:endParaRPr>
          </a:p>
        </p:txBody>
      </p:sp>
      <p:pic>
        <p:nvPicPr>
          <p:cNvPr id="17411" name="Picture 3" descr="D:\Юрий\СЛУЖЕБНОЕ\УЧЕБА\АВИАЦИЯ\ИКАО выдержки медицинские\icao6[1].png"/>
          <p:cNvPicPr>
            <a:picLocks noChangeAspect="1" noChangeArrowheads="1"/>
          </p:cNvPicPr>
          <p:nvPr/>
        </p:nvPicPr>
        <p:blipFill>
          <a:blip r:embed="rId2" cstate="print"/>
          <a:srcRect/>
          <a:stretch>
            <a:fillRect/>
          </a:stretch>
        </p:blipFill>
        <p:spPr bwMode="auto">
          <a:xfrm>
            <a:off x="4786314" y="214290"/>
            <a:ext cx="4079875" cy="4895850"/>
          </a:xfrm>
          <a:prstGeom prst="rect">
            <a:avLst/>
          </a:prstGeom>
          <a:noFill/>
          <a:ln w="9525">
            <a:noFill/>
            <a:miter lim="800000"/>
            <a:headEnd/>
            <a:tailEnd/>
          </a:ln>
        </p:spPr>
      </p:pic>
      <p:sp>
        <p:nvSpPr>
          <p:cNvPr id="10" name="Прямоугольник 9"/>
          <p:cNvSpPr/>
          <p:nvPr/>
        </p:nvSpPr>
        <p:spPr>
          <a:xfrm>
            <a:off x="142844" y="260350"/>
            <a:ext cx="4714908" cy="954107"/>
          </a:xfrm>
          <a:prstGeom prst="rect">
            <a:avLst/>
          </a:prstGeom>
          <a:noFill/>
        </p:spPr>
        <p:txBody>
          <a:bodyPr wrap="square">
            <a:spAutoFit/>
          </a:bodyPr>
          <a:lstStyle/>
          <a:p>
            <a:r>
              <a:rPr lang="ru-RU" sz="2800" b="1" dirty="0" smtClean="0">
                <a:solidFill>
                  <a:srgbClr val="0033CC"/>
                </a:solidFill>
                <a:latin typeface="Calibri" pitchFamily="34" charset="0"/>
              </a:rPr>
              <a:t>О первой помощи пассажирам на борту</a:t>
            </a:r>
            <a:endParaRPr lang="ru-RU" sz="2800" b="1" dirty="0">
              <a:solidFill>
                <a:srgbClr val="0033CC"/>
              </a:solidFill>
              <a:latin typeface="Calibri" pitchFamily="34" charset="0"/>
            </a:endParaRPr>
          </a:p>
        </p:txBody>
      </p:sp>
      <p:sp>
        <p:nvSpPr>
          <p:cNvPr id="16" name="Выноска 1 (граница и черта) 15"/>
          <p:cNvSpPr>
            <a:spLocks/>
          </p:cNvSpPr>
          <p:nvPr/>
        </p:nvSpPr>
        <p:spPr bwMode="auto">
          <a:xfrm>
            <a:off x="250825" y="2708275"/>
            <a:ext cx="4249738" cy="1008063"/>
          </a:xfrm>
          <a:prstGeom prst="accentBorderCallout1">
            <a:avLst>
              <a:gd name="adj1" fmla="val 11338"/>
              <a:gd name="adj2" fmla="val 101792"/>
              <a:gd name="adj3" fmla="val 47875"/>
              <a:gd name="adj4" fmla="val 122824"/>
            </a:avLst>
          </a:prstGeom>
          <a:solidFill>
            <a:schemeClr val="accent1"/>
          </a:solidFill>
          <a:ln w="38100" algn="ctr">
            <a:solidFill>
              <a:srgbClr val="FFCC00"/>
            </a:solidFill>
            <a:miter lim="800000"/>
            <a:headEnd/>
            <a:tailEnd/>
          </a:ln>
          <a:effectLst/>
        </p:spPr>
        <p:txBody>
          <a:bodyPr anchor="ctr"/>
          <a:lstStyle/>
          <a:p>
            <a:r>
              <a:rPr lang="ru-RU" sz="2000" b="1">
                <a:solidFill>
                  <a:schemeClr val="bg1"/>
                </a:solidFill>
                <a:latin typeface="Calibri" pitchFamily="34" charset="0"/>
              </a:rPr>
              <a:t>Часть </a:t>
            </a:r>
            <a:r>
              <a:rPr lang="en-US" sz="2000" b="1">
                <a:solidFill>
                  <a:schemeClr val="bg1"/>
                </a:solidFill>
                <a:latin typeface="Calibri" pitchFamily="34" charset="0"/>
              </a:rPr>
              <a:t>I</a:t>
            </a:r>
          </a:p>
          <a:p>
            <a:r>
              <a:rPr lang="ru-RU" sz="2000" b="1">
                <a:solidFill>
                  <a:schemeClr val="bg1"/>
                </a:solidFill>
                <a:latin typeface="Calibri" pitchFamily="34" charset="0"/>
              </a:rPr>
              <a:t>Международный  коммерческий воздушный транспорт. Самолеты</a:t>
            </a:r>
          </a:p>
        </p:txBody>
      </p:sp>
      <p:sp>
        <p:nvSpPr>
          <p:cNvPr id="17" name="Выноска 1 (граница и черта) 16"/>
          <p:cNvSpPr>
            <a:spLocks/>
          </p:cNvSpPr>
          <p:nvPr/>
        </p:nvSpPr>
        <p:spPr bwMode="auto">
          <a:xfrm>
            <a:off x="323850" y="1628775"/>
            <a:ext cx="1928813" cy="642938"/>
          </a:xfrm>
          <a:prstGeom prst="accentBorderCallout1">
            <a:avLst>
              <a:gd name="adj1" fmla="val 17778"/>
              <a:gd name="adj2" fmla="val 103949"/>
              <a:gd name="adj3" fmla="val 58023"/>
              <a:gd name="adj4" fmla="val 270944"/>
            </a:avLst>
          </a:prstGeom>
          <a:solidFill>
            <a:schemeClr val="accent1"/>
          </a:solidFill>
          <a:ln w="38100" algn="ctr">
            <a:solidFill>
              <a:srgbClr val="FFCC00"/>
            </a:solidFill>
            <a:miter lim="800000"/>
            <a:headEnd/>
            <a:tailEnd/>
          </a:ln>
        </p:spPr>
        <p:txBody>
          <a:bodyPr anchor="ctr"/>
          <a:lstStyle/>
          <a:p>
            <a:pPr fontAlgn="auto">
              <a:spcBef>
                <a:spcPts val="0"/>
              </a:spcBef>
              <a:spcAft>
                <a:spcPts val="0"/>
              </a:spcAft>
              <a:defRPr/>
            </a:pPr>
            <a:r>
              <a:rPr lang="ru-RU" sz="2000" b="1" dirty="0">
                <a:solidFill>
                  <a:schemeClr val="bg1"/>
                </a:solidFill>
                <a:latin typeface="+mn-lt"/>
              </a:rPr>
              <a:t>Приложение 6</a:t>
            </a:r>
          </a:p>
        </p:txBody>
      </p:sp>
      <p:sp>
        <p:nvSpPr>
          <p:cNvPr id="8"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395288" y="0"/>
            <a:ext cx="8229600" cy="561975"/>
          </a:xfrm>
        </p:spPr>
        <p:txBody>
          <a:bodyPr/>
          <a:lstStyle/>
          <a:p>
            <a:r>
              <a:rPr lang="ru-RU" sz="3600" b="1" dirty="0" smtClean="0">
                <a:solidFill>
                  <a:srgbClr val="0066FF"/>
                </a:solidFill>
              </a:rPr>
              <a:t>Не Лирические отступления</a:t>
            </a:r>
          </a:p>
        </p:txBody>
      </p:sp>
      <p:sp>
        <p:nvSpPr>
          <p:cNvPr id="46083" name="Rectangle 3"/>
          <p:cNvSpPr>
            <a:spLocks noGrp="1"/>
          </p:cNvSpPr>
          <p:nvPr>
            <p:ph type="body" idx="1"/>
          </p:nvPr>
        </p:nvSpPr>
        <p:spPr>
          <a:xfrm>
            <a:off x="0" y="908050"/>
            <a:ext cx="9144000" cy="5164156"/>
          </a:xfrm>
        </p:spPr>
        <p:txBody>
          <a:bodyPr/>
          <a:lstStyle/>
          <a:p>
            <a:pPr algn="ctr">
              <a:buNone/>
            </a:pPr>
            <a:r>
              <a:rPr lang="ru-RU" b="1" dirty="0" smtClean="0">
                <a:solidFill>
                  <a:srgbClr val="0000FF"/>
                </a:solidFill>
              </a:rPr>
              <a:t>Статистика ИКАО</a:t>
            </a:r>
          </a:p>
          <a:p>
            <a:pPr>
              <a:buNone/>
            </a:pPr>
            <a:r>
              <a:rPr lang="ru-RU" b="1" dirty="0" smtClean="0">
                <a:solidFill>
                  <a:srgbClr val="0033CC"/>
                </a:solidFill>
              </a:rPr>
              <a:t>            </a:t>
            </a:r>
            <a:r>
              <a:rPr lang="ru-RU" b="1" dirty="0" smtClean="0">
                <a:solidFill>
                  <a:srgbClr val="441D61"/>
                </a:solidFill>
              </a:rPr>
              <a:t>1 внезапная смерть на 40 тысяч рейсов</a:t>
            </a:r>
          </a:p>
          <a:p>
            <a:pPr>
              <a:buFont typeface="Wingdings" pitchFamily="2" charset="2"/>
              <a:buChar char="Ш"/>
            </a:pPr>
            <a:endParaRPr lang="ru-RU" b="1" dirty="0" smtClean="0">
              <a:solidFill>
                <a:srgbClr val="0033CC"/>
              </a:solidFill>
            </a:endParaRPr>
          </a:p>
          <a:p>
            <a:pPr>
              <a:buNone/>
            </a:pPr>
            <a:endParaRPr lang="ru-RU" b="1" dirty="0" smtClean="0">
              <a:solidFill>
                <a:srgbClr val="0033CC"/>
              </a:solidFill>
            </a:endParaRPr>
          </a:p>
          <a:p>
            <a:pPr>
              <a:buFont typeface="Wingdings" pitchFamily="2" charset="2"/>
              <a:buChar char="Ш"/>
            </a:pPr>
            <a:endParaRPr lang="ru-RU" b="1" dirty="0" smtClean="0">
              <a:solidFill>
                <a:srgbClr val="0033CC"/>
              </a:solidFill>
            </a:endParaRPr>
          </a:p>
          <a:p>
            <a:pPr>
              <a:buNone/>
            </a:pPr>
            <a:endParaRPr lang="ru-RU" b="1" dirty="0" smtClean="0">
              <a:solidFill>
                <a:srgbClr val="0033CC"/>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061741408"/>
              </p:ext>
            </p:extLst>
          </p:nvPr>
        </p:nvGraphicFramePr>
        <p:xfrm>
          <a:off x="214282" y="2643183"/>
          <a:ext cx="8644000" cy="2903258"/>
        </p:xfrm>
        <a:graphic>
          <a:graphicData uri="http://schemas.openxmlformats.org/drawingml/2006/table">
            <a:tbl>
              <a:tblPr firstRow="1" bandRow="1">
                <a:tableStyleId>{5C22544A-7EE6-4342-B048-85BDC9FD1C3A}</a:tableStyleId>
              </a:tblPr>
              <a:tblGrid>
                <a:gridCol w="864400"/>
                <a:gridCol w="864400"/>
                <a:gridCol w="864400"/>
                <a:gridCol w="864400"/>
                <a:gridCol w="1520520"/>
                <a:gridCol w="1072680"/>
                <a:gridCol w="864400"/>
                <a:gridCol w="864400"/>
                <a:gridCol w="864400"/>
              </a:tblGrid>
              <a:tr h="455209">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kern="1200" dirty="0" smtClean="0">
                          <a:solidFill>
                            <a:schemeClr val="bg1"/>
                          </a:solidFill>
                          <a:latin typeface="+mn-lt"/>
                          <a:ea typeface="+mn-ea"/>
                          <a:cs typeface="+mn-cs"/>
                        </a:rPr>
                        <a:t>Из каждых 10 умерших на борту воздушного судна</a:t>
                      </a:r>
                      <a:endParaRPr lang="ru-RU" sz="2800" b="1" kern="1200" dirty="0">
                        <a:solidFill>
                          <a:schemeClr val="bg1"/>
                        </a:solidFill>
                        <a:latin typeface="+mn-lt"/>
                        <a:ea typeface="+mn-ea"/>
                        <a:cs typeface="+mn-cs"/>
                      </a:endParaRPr>
                    </a:p>
                  </a:txBody>
                  <a:tcPr>
                    <a:solidFill>
                      <a:srgbClr val="7030A0"/>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b="1" kern="1200" dirty="0">
                        <a:solidFill>
                          <a:schemeClr val="bg1"/>
                        </a:solidFill>
                        <a:latin typeface="+mn-lt"/>
                        <a:ea typeface="+mn-ea"/>
                        <a:cs typeface="+mn-cs"/>
                      </a:endParaRPr>
                    </a:p>
                  </a:txBody>
                  <a:tcPr>
                    <a:solidFill>
                      <a:srgbClr val="7030A0"/>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55354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1" dirty="0" smtClean="0">
                        <a:solidFill>
                          <a:srgbClr val="02099A"/>
                        </a:solidFill>
                        <a:cs typeface="Aharoni"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02099A"/>
                          </a:solidFill>
                          <a:cs typeface="Aharoni" pitchFamily="2" charset="-79"/>
                        </a:rPr>
                        <a:t>страдали гипертонией, стенокардией, перенесли инфаркт</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solidFill>
                          <a:srgbClr val="02099A"/>
                        </a:solidFill>
                        <a:latin typeface="Franklin Gothic Medium" pitchFamily="34" charset="0"/>
                        <a:cs typeface="Aharoni" pitchFamily="2" charset="-79"/>
                      </a:endParaRPr>
                    </a:p>
                  </a:txBody>
                  <a:tcPr>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1" dirty="0" smtClean="0">
                        <a:solidFill>
                          <a:srgbClr val="0000FF"/>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0000FF"/>
                          </a:solidFill>
                        </a:rPr>
                        <a:t>прежде заболевания сердца не фиксировались</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0000FF"/>
                          </a:solidFill>
                        </a:rPr>
                        <a:t>(протекали </a:t>
                      </a:r>
                      <a:r>
                        <a:rPr lang="ru-RU" sz="2000" b="1" baseline="0" dirty="0" smtClean="0">
                          <a:solidFill>
                            <a:srgbClr val="0000FF"/>
                          </a:solidFill>
                        </a:rPr>
                        <a:t>скрытно)</a:t>
                      </a:r>
                      <a:endParaRPr lang="ru-RU" dirty="0">
                        <a:solidFill>
                          <a:schemeClr val="tx2">
                            <a:lumMod val="75000"/>
                          </a:schemeClr>
                        </a:solidFill>
                        <a:latin typeface="Franklin Gothic Medium" pitchFamily="34" charset="0"/>
                      </a:endParaRPr>
                    </a:p>
                  </a:txBody>
                  <a:tcPr>
                    <a:solidFill>
                      <a:srgbClr val="FCC6C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557">
                <a:tc>
                  <a:txBody>
                    <a:bodyPr/>
                    <a:lstStyle/>
                    <a:p>
                      <a:endParaRPr lang="ru-RU" sz="1800" kern="1200" dirty="0">
                        <a:solidFill>
                          <a:schemeClr val="dk1"/>
                        </a:solidFill>
                        <a:latin typeface="+mn-lt"/>
                        <a:ea typeface="+mn-ea"/>
                        <a:cs typeface="+mn-cs"/>
                      </a:endParaRPr>
                    </a:p>
                  </a:txBody>
                  <a:tcPr>
                    <a:solidFill>
                      <a:schemeClr val="bg1">
                        <a:lumMod val="85000"/>
                      </a:schemeClr>
                    </a:solidFill>
                  </a:tcPr>
                </a:tc>
                <a:tc>
                  <a:txBody>
                    <a:bodyPr/>
                    <a:lstStyle/>
                    <a:p>
                      <a:endParaRPr lang="ru-RU" sz="1800" kern="1200" dirty="0">
                        <a:solidFill>
                          <a:schemeClr val="dk1"/>
                        </a:solidFill>
                        <a:latin typeface="+mn-lt"/>
                        <a:ea typeface="+mn-ea"/>
                        <a:cs typeface="+mn-cs"/>
                      </a:endParaRPr>
                    </a:p>
                  </a:txBody>
                  <a:tcPr>
                    <a:solidFill>
                      <a:schemeClr val="bg1">
                        <a:lumMod val="85000"/>
                      </a:schemeClr>
                    </a:solidFill>
                  </a:tcPr>
                </a:tc>
                <a:tc>
                  <a:txBody>
                    <a:bodyPr/>
                    <a:lstStyle/>
                    <a:p>
                      <a:endParaRPr lang="ru-RU" sz="1800" kern="1200" dirty="0">
                        <a:solidFill>
                          <a:schemeClr val="dk1"/>
                        </a:solidFill>
                        <a:latin typeface="+mn-lt"/>
                        <a:ea typeface="+mn-ea"/>
                        <a:cs typeface="+mn-cs"/>
                      </a:endParaRPr>
                    </a:p>
                  </a:txBody>
                  <a:tcPr>
                    <a:solidFill>
                      <a:schemeClr val="bg1">
                        <a:lumMod val="85000"/>
                      </a:schemeClr>
                    </a:solidFill>
                  </a:tcPr>
                </a:tc>
                <a:tc>
                  <a:txBody>
                    <a:bodyPr/>
                    <a:lstStyle/>
                    <a:p>
                      <a:endParaRPr lang="ru-RU" sz="1800" kern="1200" dirty="0">
                        <a:solidFill>
                          <a:schemeClr val="dk1"/>
                        </a:solidFill>
                        <a:latin typeface="+mn-lt"/>
                        <a:ea typeface="+mn-ea"/>
                        <a:cs typeface="+mn-cs"/>
                      </a:endParaRPr>
                    </a:p>
                  </a:txBody>
                  <a:tcPr>
                    <a:solidFill>
                      <a:schemeClr val="bg1">
                        <a:lumMod val="85000"/>
                      </a:schemeClr>
                    </a:solidFill>
                  </a:tcPr>
                </a:tc>
                <a:tc>
                  <a:txBody>
                    <a:bodyPr/>
                    <a:lstStyle/>
                    <a:p>
                      <a:endParaRPr lang="ru-RU" sz="1800" kern="1200" dirty="0">
                        <a:solidFill>
                          <a:schemeClr val="dk1"/>
                        </a:solidFill>
                        <a:latin typeface="+mn-lt"/>
                        <a:ea typeface="+mn-ea"/>
                        <a:cs typeface="+mn-cs"/>
                      </a:endParaRPr>
                    </a:p>
                  </a:txBody>
                  <a:tcPr>
                    <a:solidFill>
                      <a:schemeClr val="bg1">
                        <a:lumMod val="85000"/>
                      </a:schemeClr>
                    </a:solidFill>
                  </a:tcPr>
                </a:tc>
                <a:tc>
                  <a:txBody>
                    <a:bodyPr/>
                    <a:lstStyle/>
                    <a:p>
                      <a:endParaRPr lang="ru-RU" sz="1800" kern="1200" dirty="0">
                        <a:solidFill>
                          <a:schemeClr val="dk1"/>
                        </a:solidFill>
                        <a:latin typeface="+mn-lt"/>
                        <a:ea typeface="+mn-ea"/>
                        <a:cs typeface="+mn-cs"/>
                      </a:endParaRPr>
                    </a:p>
                  </a:txBody>
                  <a:tcPr>
                    <a:solidFill>
                      <a:srgbClr val="FCC6C0"/>
                    </a:solidFill>
                  </a:tcPr>
                </a:tc>
                <a:tc>
                  <a:txBody>
                    <a:bodyPr/>
                    <a:lstStyle/>
                    <a:p>
                      <a:endParaRPr lang="ru-RU" dirty="0"/>
                    </a:p>
                  </a:txBody>
                  <a:tcPr>
                    <a:solidFill>
                      <a:srgbClr val="FCC6C0"/>
                    </a:solidFill>
                  </a:tcPr>
                </a:tc>
                <a:tc>
                  <a:txBody>
                    <a:bodyPr/>
                    <a:lstStyle/>
                    <a:p>
                      <a:endParaRPr lang="ru-RU" dirty="0"/>
                    </a:p>
                  </a:txBody>
                  <a:tcPr>
                    <a:solidFill>
                      <a:srgbClr val="FCC6C0"/>
                    </a:solidFill>
                  </a:tcPr>
                </a:tc>
                <a:tc>
                  <a:txBody>
                    <a:bodyPr/>
                    <a:lstStyle/>
                    <a:p>
                      <a:endParaRPr lang="ru-RU" dirty="0"/>
                    </a:p>
                  </a:txBody>
                  <a:tcPr>
                    <a:solidFill>
                      <a:srgbClr val="FCC6C0"/>
                    </a:solidFill>
                  </a:tcPr>
                </a:tc>
              </a:tr>
            </a:tbl>
          </a:graphicData>
        </a:graphic>
      </p:graphicFrame>
      <p:pic>
        <p:nvPicPr>
          <p:cNvPr id="30" name="Picture 5" descr="D:\Юрий\СЛУЖЕБНОЕ\УЧЕБА\КАРТИНКИ\АНАТОМИЯ\сердце здоровое розовое.jpg"/>
          <p:cNvPicPr>
            <a:picLocks noChangeAspect="1" noChangeArrowheads="1"/>
          </p:cNvPicPr>
          <p:nvPr/>
        </p:nvPicPr>
        <p:blipFill>
          <a:blip r:embed="rId2" cstate="print"/>
          <a:srcRect/>
          <a:stretch>
            <a:fillRect/>
          </a:stretch>
        </p:blipFill>
        <p:spPr bwMode="auto">
          <a:xfrm>
            <a:off x="6282570" y="4805876"/>
            <a:ext cx="789759" cy="714380"/>
          </a:xfrm>
          <a:prstGeom prst="rect">
            <a:avLst/>
          </a:prstGeom>
          <a:noFill/>
        </p:spPr>
      </p:pic>
      <p:pic>
        <p:nvPicPr>
          <p:cNvPr id="31" name="Picture 5" descr="D:\Юрий\СЛУЖЕБНОЕ\УЧЕБА\КАРТИНКИ\АНАТОМИЯ\сердце здоровое розовое.jpg"/>
          <p:cNvPicPr>
            <a:picLocks noChangeAspect="1" noChangeArrowheads="1"/>
          </p:cNvPicPr>
          <p:nvPr/>
        </p:nvPicPr>
        <p:blipFill>
          <a:blip r:embed="rId2" cstate="print"/>
          <a:srcRect/>
          <a:stretch>
            <a:fillRect/>
          </a:stretch>
        </p:blipFill>
        <p:spPr bwMode="auto">
          <a:xfrm>
            <a:off x="7072330" y="4786322"/>
            <a:ext cx="789759" cy="714380"/>
          </a:xfrm>
          <a:prstGeom prst="rect">
            <a:avLst/>
          </a:prstGeom>
          <a:noFill/>
        </p:spPr>
      </p:pic>
      <p:pic>
        <p:nvPicPr>
          <p:cNvPr id="32" name="Picture 5" descr="D:\Юрий\СЛУЖЕБНОЕ\УЧЕБА\КАРТИНКИ\АНАТОМИЯ\сердце здоровое розовое.jpg"/>
          <p:cNvPicPr>
            <a:picLocks noChangeAspect="1" noChangeArrowheads="1"/>
          </p:cNvPicPr>
          <p:nvPr/>
        </p:nvPicPr>
        <p:blipFill>
          <a:blip r:embed="rId2" cstate="print"/>
          <a:srcRect/>
          <a:stretch>
            <a:fillRect/>
          </a:stretch>
        </p:blipFill>
        <p:spPr bwMode="auto">
          <a:xfrm>
            <a:off x="8001024" y="4786322"/>
            <a:ext cx="789757" cy="714380"/>
          </a:xfrm>
          <a:prstGeom prst="rect">
            <a:avLst/>
          </a:prstGeom>
          <a:noFill/>
        </p:spPr>
      </p:pic>
      <p:pic>
        <p:nvPicPr>
          <p:cNvPr id="1030" name="Picture 6" descr="D:\Юрий\СЛУЖЕБНОЕ\УЧЕБА\КАРТИНКИ\АНАТОМИЯ\HeartJsoftJcom112.jpg"/>
          <p:cNvPicPr>
            <a:picLocks noChangeAspect="1" noChangeArrowheads="1"/>
          </p:cNvPicPr>
          <p:nvPr/>
        </p:nvPicPr>
        <p:blipFill>
          <a:blip r:embed="rId3" cstate="print"/>
          <a:srcRect/>
          <a:stretch>
            <a:fillRect/>
          </a:stretch>
        </p:blipFill>
        <p:spPr bwMode="auto">
          <a:xfrm>
            <a:off x="142844" y="4714884"/>
            <a:ext cx="887786" cy="714380"/>
          </a:xfrm>
          <a:prstGeom prst="rect">
            <a:avLst/>
          </a:prstGeom>
          <a:noFill/>
        </p:spPr>
      </p:pic>
      <p:pic>
        <p:nvPicPr>
          <p:cNvPr id="35" name="Picture 6" descr="D:\Юрий\СЛУЖЕБНОЕ\УЧЕБА\КАРТИНКИ\АНАТОМИЯ\HeartJsoftJcom112.jpg"/>
          <p:cNvPicPr>
            <a:picLocks noChangeAspect="1" noChangeArrowheads="1"/>
          </p:cNvPicPr>
          <p:nvPr/>
        </p:nvPicPr>
        <p:blipFill>
          <a:blip r:embed="rId3" cstate="print"/>
          <a:srcRect/>
          <a:stretch>
            <a:fillRect/>
          </a:stretch>
        </p:blipFill>
        <p:spPr bwMode="auto">
          <a:xfrm>
            <a:off x="1000100" y="4714884"/>
            <a:ext cx="887786" cy="714380"/>
          </a:xfrm>
          <a:prstGeom prst="rect">
            <a:avLst/>
          </a:prstGeom>
          <a:noFill/>
        </p:spPr>
      </p:pic>
      <p:pic>
        <p:nvPicPr>
          <p:cNvPr id="36" name="Picture 6" descr="D:\Юрий\СЛУЖЕБНОЕ\УЧЕБА\КАРТИНКИ\АНАТОМИЯ\HeartJsoftJcom112.jpg"/>
          <p:cNvPicPr>
            <a:picLocks noChangeAspect="1" noChangeArrowheads="1"/>
          </p:cNvPicPr>
          <p:nvPr/>
        </p:nvPicPr>
        <p:blipFill>
          <a:blip r:embed="rId3" cstate="print"/>
          <a:srcRect/>
          <a:stretch>
            <a:fillRect/>
          </a:stretch>
        </p:blipFill>
        <p:spPr bwMode="auto">
          <a:xfrm>
            <a:off x="1857356" y="4714884"/>
            <a:ext cx="887785" cy="714380"/>
          </a:xfrm>
          <a:prstGeom prst="rect">
            <a:avLst/>
          </a:prstGeom>
          <a:noFill/>
        </p:spPr>
      </p:pic>
      <p:pic>
        <p:nvPicPr>
          <p:cNvPr id="37" name="Picture 6" descr="D:\Юрий\СЛУЖЕБНОЕ\УЧЕБА\КАРТИНКИ\АНАТОМИЯ\HeartJsoftJcom112.jpg"/>
          <p:cNvPicPr>
            <a:picLocks noChangeAspect="1" noChangeArrowheads="1"/>
          </p:cNvPicPr>
          <p:nvPr/>
        </p:nvPicPr>
        <p:blipFill>
          <a:blip r:embed="rId3" cstate="print"/>
          <a:srcRect/>
          <a:stretch>
            <a:fillRect/>
          </a:stretch>
        </p:blipFill>
        <p:spPr bwMode="auto">
          <a:xfrm>
            <a:off x="2714612" y="4714884"/>
            <a:ext cx="887786" cy="714380"/>
          </a:xfrm>
          <a:prstGeom prst="rect">
            <a:avLst/>
          </a:prstGeom>
          <a:noFill/>
        </p:spPr>
      </p:pic>
      <p:pic>
        <p:nvPicPr>
          <p:cNvPr id="38" name="Picture 6" descr="D:\Юрий\СЛУЖЕБНОЕ\УЧЕБА\КАРТИНКИ\АНАТОМИЯ\HeartJsoftJcom112.jpg"/>
          <p:cNvPicPr>
            <a:picLocks noChangeAspect="1" noChangeArrowheads="1"/>
          </p:cNvPicPr>
          <p:nvPr/>
        </p:nvPicPr>
        <p:blipFill>
          <a:blip r:embed="rId3" cstate="print"/>
          <a:srcRect/>
          <a:stretch>
            <a:fillRect/>
          </a:stretch>
        </p:blipFill>
        <p:spPr bwMode="auto">
          <a:xfrm>
            <a:off x="3571868" y="4714884"/>
            <a:ext cx="887786" cy="714380"/>
          </a:xfrm>
          <a:prstGeom prst="rect">
            <a:avLst/>
          </a:prstGeom>
          <a:noFill/>
        </p:spPr>
      </p:pic>
      <p:pic>
        <p:nvPicPr>
          <p:cNvPr id="39" name="Picture 6" descr="D:\Юрий\СЛУЖЕБНОЕ\УЧЕБА\КАРТИНКИ\АНАТОМИЯ\HeartJsoftJcom112.jpg"/>
          <p:cNvPicPr>
            <a:picLocks noChangeAspect="1" noChangeArrowheads="1"/>
          </p:cNvPicPr>
          <p:nvPr/>
        </p:nvPicPr>
        <p:blipFill>
          <a:blip r:embed="rId3" cstate="print"/>
          <a:srcRect/>
          <a:stretch>
            <a:fillRect/>
          </a:stretch>
        </p:blipFill>
        <p:spPr bwMode="auto">
          <a:xfrm>
            <a:off x="4357686" y="4714884"/>
            <a:ext cx="887786" cy="714380"/>
          </a:xfrm>
          <a:prstGeom prst="rect">
            <a:avLst/>
          </a:prstGeom>
          <a:noFill/>
        </p:spPr>
      </p:pic>
      <p:pic>
        <p:nvPicPr>
          <p:cNvPr id="52" name="Picture 15" descr="D:\Юрий\СЛУЖЕБНОЕ\УЧЕБА\КАРТИНКИ\иконки\очки черные.png"/>
          <p:cNvPicPr>
            <a:picLocks noChangeAspect="1" noChangeArrowheads="1"/>
          </p:cNvPicPr>
          <p:nvPr/>
        </p:nvPicPr>
        <p:blipFill>
          <a:blip r:embed="rId4" cstate="print"/>
          <a:srcRect/>
          <a:stretch>
            <a:fillRect/>
          </a:stretch>
        </p:blipFill>
        <p:spPr bwMode="auto">
          <a:xfrm>
            <a:off x="6427416" y="4959559"/>
            <a:ext cx="500066" cy="225030"/>
          </a:xfrm>
          <a:prstGeom prst="rect">
            <a:avLst/>
          </a:prstGeom>
          <a:noFill/>
        </p:spPr>
      </p:pic>
      <p:pic>
        <p:nvPicPr>
          <p:cNvPr id="53" name="Picture 15" descr="D:\Юрий\СЛУЖЕБНОЕ\УЧЕБА\КАРТИНКИ\иконки\очки черные.png"/>
          <p:cNvPicPr>
            <a:picLocks noChangeAspect="1" noChangeArrowheads="1"/>
          </p:cNvPicPr>
          <p:nvPr/>
        </p:nvPicPr>
        <p:blipFill>
          <a:blip r:embed="rId4" cstate="print"/>
          <a:srcRect/>
          <a:stretch>
            <a:fillRect/>
          </a:stretch>
        </p:blipFill>
        <p:spPr bwMode="auto">
          <a:xfrm>
            <a:off x="7215206" y="4929198"/>
            <a:ext cx="500066" cy="225030"/>
          </a:xfrm>
          <a:prstGeom prst="rect">
            <a:avLst/>
          </a:prstGeom>
          <a:noFill/>
        </p:spPr>
      </p:pic>
      <p:pic>
        <p:nvPicPr>
          <p:cNvPr id="54" name="Picture 15" descr="D:\Юрий\СЛУЖЕБНОЕ\УЧЕБА\КАРТИНКИ\иконки\очки черные.png"/>
          <p:cNvPicPr>
            <a:picLocks noChangeAspect="1" noChangeArrowheads="1"/>
          </p:cNvPicPr>
          <p:nvPr/>
        </p:nvPicPr>
        <p:blipFill>
          <a:blip r:embed="rId4" cstate="print"/>
          <a:srcRect/>
          <a:stretch>
            <a:fillRect/>
          </a:stretch>
        </p:blipFill>
        <p:spPr bwMode="auto">
          <a:xfrm>
            <a:off x="8143900" y="4929198"/>
            <a:ext cx="500066" cy="225030"/>
          </a:xfrm>
          <a:prstGeom prst="rect">
            <a:avLst/>
          </a:prstGeom>
          <a:noFill/>
        </p:spPr>
      </p:pic>
      <p:sp>
        <p:nvSpPr>
          <p:cNvPr id="19"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pic>
        <p:nvPicPr>
          <p:cNvPr id="20" name="Picture 5" descr="D:\Юрий\СЛУЖЕБНОЕ\УЧЕБА\КАРТИНКИ\АНАТОМИЯ\сердце здоровое розовое.jpg"/>
          <p:cNvPicPr>
            <a:picLocks noChangeAspect="1" noChangeArrowheads="1"/>
          </p:cNvPicPr>
          <p:nvPr/>
        </p:nvPicPr>
        <p:blipFill>
          <a:blip r:embed="rId2" cstate="print"/>
          <a:srcRect/>
          <a:stretch>
            <a:fillRect/>
          </a:stretch>
        </p:blipFill>
        <p:spPr bwMode="auto">
          <a:xfrm>
            <a:off x="5412560" y="4795160"/>
            <a:ext cx="801606" cy="725096"/>
          </a:xfrm>
          <a:prstGeom prst="rect">
            <a:avLst/>
          </a:prstGeom>
          <a:noFill/>
        </p:spPr>
      </p:pic>
      <p:pic>
        <p:nvPicPr>
          <p:cNvPr id="21" name="Picture 15" descr="D:\Юрий\СЛУЖЕБНОЕ\УЧЕБА\КАРТИНКИ\иконки\очки черные.png"/>
          <p:cNvPicPr>
            <a:picLocks noChangeAspect="1" noChangeArrowheads="1"/>
          </p:cNvPicPr>
          <p:nvPr/>
        </p:nvPicPr>
        <p:blipFill>
          <a:blip r:embed="rId4" cstate="print"/>
          <a:srcRect/>
          <a:stretch>
            <a:fillRect/>
          </a:stretch>
        </p:blipFill>
        <p:spPr bwMode="auto">
          <a:xfrm>
            <a:off x="5563330" y="4945048"/>
            <a:ext cx="500066" cy="2250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3333" y="1556791"/>
            <a:ext cx="5329899" cy="33848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57347" name="Rectangle 3"/>
          <p:cNvSpPr>
            <a:spLocks noGrp="1"/>
          </p:cNvSpPr>
          <p:nvPr>
            <p:ph type="body" idx="1"/>
          </p:nvPr>
        </p:nvSpPr>
        <p:spPr>
          <a:xfrm>
            <a:off x="201486" y="5157192"/>
            <a:ext cx="8892479" cy="1368152"/>
          </a:xfrm>
        </p:spPr>
        <p:txBody>
          <a:bodyPr/>
          <a:lstStyle/>
          <a:p>
            <a:pPr marL="0" indent="0">
              <a:buNone/>
            </a:pPr>
            <a:r>
              <a:rPr lang="ru-RU" b="1" dirty="0" smtClean="0">
                <a:solidFill>
                  <a:srgbClr val="002060"/>
                </a:solidFill>
              </a:rPr>
              <a:t>…причина большинства </a:t>
            </a:r>
            <a:r>
              <a:rPr lang="ru-RU" b="1" dirty="0">
                <a:solidFill>
                  <a:srgbClr val="002060"/>
                </a:solidFill>
              </a:rPr>
              <a:t>случаев </a:t>
            </a:r>
            <a:r>
              <a:rPr lang="ru-RU" b="1" dirty="0" smtClean="0">
                <a:solidFill>
                  <a:srgbClr val="002060"/>
                </a:solidFill>
              </a:rPr>
              <a:t>остановки сердца при внезапной смерти</a:t>
            </a:r>
          </a:p>
          <a:p>
            <a:pPr marL="0" indent="0">
              <a:buNone/>
            </a:pPr>
            <a:endParaRPr lang="ru-RU" b="1" dirty="0">
              <a:solidFill>
                <a:srgbClr val="0033CC"/>
              </a:solidFill>
            </a:endParaRPr>
          </a:p>
          <a:p>
            <a:pPr marL="0" indent="0">
              <a:buNone/>
            </a:pPr>
            <a:endParaRPr lang="ru-RU" b="1" dirty="0">
              <a:solidFill>
                <a:srgbClr val="0033CC"/>
              </a:solidFill>
            </a:endParaRPr>
          </a:p>
          <a:p>
            <a:pPr>
              <a:buFont typeface="Wingdings" pitchFamily="2" charset="2"/>
              <a:buChar char="Ш"/>
            </a:pPr>
            <a:endParaRPr lang="ru-RU" dirty="0"/>
          </a:p>
          <a:p>
            <a:pPr>
              <a:buFont typeface="Wingdings" pitchFamily="2" charset="2"/>
              <a:buChar char="Ш"/>
            </a:pPr>
            <a:endParaRPr lang="ru-RU" b="1" dirty="0" smtClean="0">
              <a:solidFill>
                <a:srgbClr val="0033CC"/>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1607" y="1724679"/>
            <a:ext cx="15906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87" y="3429000"/>
            <a:ext cx="15906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F:\КАРТИНКИ\АНАТОМИЯ\коса фибри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664" y="1724678"/>
            <a:ext cx="1587626" cy="13522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КАРТИНКИ\АНАТОМИЯ\коса фибри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55" y="1724679"/>
            <a:ext cx="1587626" cy="1352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1607" y="3402100"/>
            <a:ext cx="15906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F:\КАРТИНКИ\АНАТОМИЯ\коса фибри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664" y="3422865"/>
            <a:ext cx="1587626" cy="13522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КАРТИНКИ\АНАТОМИЯ\смерть косой чер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1066" y="3465459"/>
            <a:ext cx="1733183" cy="14762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7618" y="3466885"/>
            <a:ext cx="173196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0526" y="430681"/>
            <a:ext cx="7920879" cy="830997"/>
          </a:xfrm>
          <a:prstGeom prst="rect">
            <a:avLst/>
          </a:prstGeom>
          <a:noFill/>
        </p:spPr>
        <p:txBody>
          <a:bodyPr wrap="square" rtlCol="0">
            <a:spAutoFit/>
          </a:bodyPr>
          <a:lstStyle/>
          <a:p>
            <a:r>
              <a:rPr lang="ru-RU" sz="4800" b="1" dirty="0" smtClean="0">
                <a:solidFill>
                  <a:srgbClr val="C00000"/>
                </a:solidFill>
                <a:latin typeface="Viner Hand ITC" pitchFamily="66" charset="0"/>
                <a:cs typeface="Consolas" pitchFamily="49" charset="0"/>
              </a:rPr>
              <a:t>  </a:t>
            </a:r>
            <a:r>
              <a:rPr lang="en-US" sz="4800" b="1" dirty="0" smtClean="0">
                <a:solidFill>
                  <a:srgbClr val="C00000"/>
                </a:solidFill>
                <a:latin typeface="Viner Hand ITC" pitchFamily="66" charset="0"/>
                <a:cs typeface="Consolas" pitchFamily="49" charset="0"/>
              </a:rPr>
              <a:t>Fibrillation</a:t>
            </a:r>
            <a:r>
              <a:rPr lang="ru-RU" sz="4800" b="1" dirty="0" smtClean="0">
                <a:solidFill>
                  <a:srgbClr val="C00000"/>
                </a:solidFill>
                <a:latin typeface="Viner Hand ITC" pitchFamily="66" charset="0"/>
                <a:cs typeface="Consolas" pitchFamily="49" charset="0"/>
              </a:rPr>
              <a:t> </a:t>
            </a:r>
            <a:r>
              <a:rPr lang="ru-RU" sz="4800" b="1" dirty="0" smtClean="0">
                <a:solidFill>
                  <a:schemeClr val="tx2">
                    <a:lumMod val="75000"/>
                  </a:schemeClr>
                </a:solidFill>
                <a:latin typeface="Viner Hand ITC" pitchFamily="66" charset="0"/>
                <a:cs typeface="Consolas" pitchFamily="49" charset="0"/>
              </a:rPr>
              <a:t> </a:t>
            </a:r>
            <a:r>
              <a:rPr lang="ru-RU" sz="3200" b="1" dirty="0" smtClean="0">
                <a:solidFill>
                  <a:schemeClr val="tx2">
                    <a:lumMod val="75000"/>
                  </a:schemeClr>
                </a:solidFill>
                <a:latin typeface="Viner Hand ITC" pitchFamily="66" charset="0"/>
                <a:cs typeface="Consolas" pitchFamily="49" charset="0"/>
              </a:rPr>
              <a:t>(</a:t>
            </a:r>
            <a:r>
              <a:rPr lang="ru-RU" sz="3200" b="1" dirty="0" smtClean="0">
                <a:solidFill>
                  <a:schemeClr val="tx2">
                    <a:lumMod val="75000"/>
                  </a:schemeClr>
                </a:solidFill>
                <a:latin typeface="Segoe Script" pitchFamily="34" charset="0"/>
                <a:cs typeface="Consolas" pitchFamily="49" charset="0"/>
              </a:rPr>
              <a:t>фибрилляции</a:t>
            </a:r>
            <a:r>
              <a:rPr lang="ru-RU" sz="3200" b="1" dirty="0" smtClean="0">
                <a:solidFill>
                  <a:schemeClr val="tx2">
                    <a:lumMod val="75000"/>
                  </a:schemeClr>
                </a:solidFill>
                <a:latin typeface="Viner Hand ITC" pitchFamily="66" charset="0"/>
                <a:cs typeface="Consolas" pitchFamily="49" charset="0"/>
              </a:rPr>
              <a:t>)</a:t>
            </a:r>
            <a:endParaRPr lang="ru-RU" sz="3200" b="1" dirty="0">
              <a:solidFill>
                <a:schemeClr val="tx2">
                  <a:lumMod val="75000"/>
                </a:schemeClr>
              </a:solidFill>
              <a:latin typeface="Consolas" pitchFamily="49" charset="0"/>
              <a:cs typeface="Consolas" pitchFamily="49" charset="0"/>
            </a:endParaRPr>
          </a:p>
        </p:txBody>
      </p:sp>
      <p:sp>
        <p:nvSpPr>
          <p:cNvPr id="16" name="Нижний колонтитул 2"/>
          <p:cNvSpPr>
            <a:spLocks noGrp="1"/>
          </p:cNvSpPr>
          <p:nvPr>
            <p:ph type="ftr" sz="quarter" idx="11"/>
          </p:nvPr>
        </p:nvSpPr>
        <p:spPr>
          <a:xfrm>
            <a:off x="6286512" y="0"/>
            <a:ext cx="2857488" cy="365125"/>
          </a:xfrm>
        </p:spPr>
        <p:txBody>
          <a:bodyPr/>
          <a:lstStyle/>
          <a:p>
            <a:pPr>
              <a:defRPr/>
            </a:pPr>
            <a:r>
              <a:rPr lang="ru-RU"/>
              <a:t>МЮ</a:t>
            </a:r>
          </a:p>
        </p:txBody>
      </p:sp>
      <p:pic>
        <p:nvPicPr>
          <p:cNvPr id="17" name="Picture 7" descr="F:\КАРТИНКИ\АНАТОМИЯ\смерть косой чер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1067" y="1522752"/>
            <a:ext cx="1733183" cy="14762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7618" y="1602129"/>
            <a:ext cx="173672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11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260648"/>
            <a:ext cx="8555957" cy="1122139"/>
          </a:xfrm>
        </p:spPr>
        <p:txBody>
          <a:bodyPr/>
          <a:lstStyle/>
          <a:p>
            <a:pPr marL="457200" indent="-457200">
              <a:buFont typeface="Wingdings" pitchFamily="2" charset="2"/>
              <a:buChar char="Ø"/>
            </a:pPr>
            <a:r>
              <a:rPr lang="ru-RU" sz="3200" dirty="0">
                <a:solidFill>
                  <a:srgbClr val="0033CC"/>
                </a:solidFill>
              </a:rPr>
              <a:t>Фибрилляции – хаотичные сокращения отдельных мышечных волокон миокарда</a:t>
            </a:r>
            <a:r>
              <a:rPr lang="ru-RU" sz="3200" dirty="0" smtClean="0">
                <a:solidFill>
                  <a:srgbClr val="0033CC"/>
                </a:solidFill>
              </a:rPr>
              <a:t>.</a:t>
            </a:r>
            <a:endParaRPr lang="ru-RU" dirty="0"/>
          </a:p>
        </p:txBody>
      </p:sp>
      <p:sp>
        <p:nvSpPr>
          <p:cNvPr id="7" name="Нижний колонтитул 6"/>
          <p:cNvSpPr>
            <a:spLocks noGrp="1"/>
          </p:cNvSpPr>
          <p:nvPr>
            <p:ph type="ftr" sz="quarter" idx="11"/>
          </p:nvPr>
        </p:nvSpPr>
        <p:spPr/>
        <p:txBody>
          <a:bodyPr/>
          <a:lstStyle/>
          <a:p>
            <a:pPr>
              <a:defRPr/>
            </a:pPr>
            <a:r>
              <a:rPr lang="ru-RU" dirty="0" smtClean="0"/>
              <a:t>МЮ</a:t>
            </a:r>
            <a:endParaRPr lang="ru-RU" dirty="0"/>
          </a:p>
        </p:txBody>
      </p:sp>
      <p:sp>
        <p:nvSpPr>
          <p:cNvPr id="8" name="Номер слайда 7"/>
          <p:cNvSpPr>
            <a:spLocks noGrp="1"/>
          </p:cNvSpPr>
          <p:nvPr>
            <p:ph type="sldNum" sz="quarter" idx="12"/>
          </p:nvPr>
        </p:nvSpPr>
        <p:spPr/>
        <p:txBody>
          <a:bodyPr/>
          <a:lstStyle/>
          <a:p>
            <a:pPr>
              <a:defRPr/>
            </a:pPr>
            <a:fld id="{C232CAB3-5023-4238-81A6-DF9307EB69E7}" type="slidenum">
              <a:rPr lang="ru-RU" smtClean="0"/>
              <a:pPr>
                <a:defRPr/>
              </a:pPr>
              <a:t>9</a:t>
            </a:fld>
            <a:endParaRPr lang="ru-RU"/>
          </a:p>
        </p:txBody>
      </p:sp>
      <p:pic>
        <p:nvPicPr>
          <p:cNvPr id="3074" name="Picture 2" descr="C:\Users\prepod\Машков\СЛУЖЕБНОЕ\УЧЕБА\КАРТИНКИ\ДЕФИБРИЛЛЯТОР\Кадр - 22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72057"/>
            <a:ext cx="6840760" cy="413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8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1398</Words>
  <Application>Microsoft Office PowerPoint</Application>
  <PresentationFormat>Экран (4:3)</PresentationFormat>
  <Paragraphs>294</Paragraphs>
  <Slides>42</Slides>
  <Notes>1</Notes>
  <HiddenSlides>0</HiddenSlides>
  <MMClips>3</MMClips>
  <ScaleCrop>false</ScaleCrop>
  <HeadingPairs>
    <vt:vector size="4" baseType="variant">
      <vt:variant>
        <vt:lpstr>Тема</vt:lpstr>
      </vt:variant>
      <vt:variant>
        <vt:i4>2</vt:i4>
      </vt:variant>
      <vt:variant>
        <vt:lpstr>Заголовки слайдов</vt:lpstr>
      </vt:variant>
      <vt:variant>
        <vt:i4>42</vt:i4>
      </vt:variant>
    </vt:vector>
  </HeadingPairs>
  <TitlesOfParts>
    <vt:vector size="44" baseType="lpstr">
      <vt:lpstr>Тема Office</vt:lpstr>
      <vt:lpstr>1_Тема Office</vt:lpstr>
      <vt:lpstr>Забота о здоровье авиапассажиров  в тридевятом государстве…   или </vt:lpstr>
      <vt:lpstr>Презентация PowerPoint</vt:lpstr>
      <vt:lpstr> </vt:lpstr>
      <vt:lpstr>Презентация PowerPoint</vt:lpstr>
      <vt:lpstr>Презентация PowerPoint</vt:lpstr>
      <vt:lpstr>Презентация PowerPoint</vt:lpstr>
      <vt:lpstr>Не Лирические отступления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МНЕ КАЖЕТСЯ АВТОР ИЛИ АВТОРЫ ЭТОГО ПУНКТА ВЫГЛЯДЯТ ВОТ ТАК</vt:lpstr>
      <vt:lpstr>НО ВРЯД ЛИ ТАК</vt:lpstr>
      <vt:lpstr>Переведем  упомянутый пункт с русского на… русский</vt:lpstr>
      <vt:lpstr>Мысль первая. Удивительная.</vt:lpstr>
      <vt:lpstr>Презентация PowerPoint</vt:lpstr>
      <vt:lpstr>Две здравых мысли.</vt:lpstr>
      <vt:lpstr>Презентация PowerPoint</vt:lpstr>
      <vt:lpstr>Подробнее о второй здравой мысли. </vt:lpstr>
      <vt:lpstr>Презентация PowerPoint</vt:lpstr>
      <vt:lpstr>Презентация PowerPoint</vt:lpstr>
      <vt:lpstr>Презентация PowerPoint</vt:lpstr>
      <vt:lpstr>Презентация PowerPoint</vt:lpstr>
      <vt:lpstr>Вывод: </vt:lpstr>
      <vt:lpstr>Предложения: </vt:lpstr>
      <vt:lpstr>Предложения: </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ЕВГЕНИЙ</dc:creator>
  <cp:lastModifiedBy>Преподаватель</cp:lastModifiedBy>
  <cp:revision>281</cp:revision>
  <dcterms:created xsi:type="dcterms:W3CDTF">2013-03-30T17:53:21Z</dcterms:created>
  <dcterms:modified xsi:type="dcterms:W3CDTF">2014-04-30T04:48:58Z</dcterms:modified>
</cp:coreProperties>
</file>