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332" r:id="rId3"/>
    <p:sldId id="323" r:id="rId4"/>
    <p:sldId id="306" r:id="rId5"/>
    <p:sldId id="302" r:id="rId6"/>
    <p:sldId id="300" r:id="rId7"/>
    <p:sldId id="355" r:id="rId8"/>
    <p:sldId id="359" r:id="rId9"/>
    <p:sldId id="314" r:id="rId10"/>
    <p:sldId id="304" r:id="rId11"/>
    <p:sldId id="339" r:id="rId12"/>
    <p:sldId id="346" r:id="rId13"/>
    <p:sldId id="318" r:id="rId14"/>
    <p:sldId id="317" r:id="rId15"/>
  </p:sldIdLst>
  <p:sldSz cx="9906000" cy="6858000" type="A4"/>
  <p:notesSz cx="6805613" cy="9939338"/>
  <p:defaultTextStyle>
    <a:defPPr>
      <a:defRPr lang="en-GB"/>
    </a:defPPr>
    <a:lvl1pPr algn="l" defTabSz="42693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706025" indent="-271548" algn="l" defTabSz="42693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1086193" indent="-217239" algn="l" defTabSz="42693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520670" indent="-217239" algn="l" defTabSz="42693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955147" indent="-217239" algn="l" defTabSz="42693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172386" algn="l" defTabSz="868954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606863" algn="l" defTabSz="868954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041340" algn="l" defTabSz="868954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475817" algn="l" defTabSz="868954" rtl="0" eaLnBrk="1" latinLnBrk="0" hangingPunct="1">
      <a:defRPr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60">
          <p15:clr>
            <a:srgbClr val="A4A3A4"/>
          </p15:clr>
        </p15:guide>
        <p15:guide id="2" pos="283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74">
          <p15:clr>
            <a:srgbClr val="A4A3A4"/>
          </p15:clr>
        </p15:guide>
        <p15:guide id="2" pos="19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9FF"/>
    <a:srgbClr val="254B71"/>
    <a:srgbClr val="336699"/>
    <a:srgbClr val="003399"/>
    <a:srgbClr val="FFD1FF"/>
    <a:srgbClr val="AFD5FF"/>
    <a:srgbClr val="0066CC"/>
    <a:srgbClr val="1F3F5F"/>
    <a:srgbClr val="33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4660"/>
  </p:normalViewPr>
  <p:slideViewPr>
    <p:cSldViewPr>
      <p:cViewPr>
        <p:scale>
          <a:sx n="100" d="100"/>
          <a:sy n="100" d="100"/>
        </p:scale>
        <p:origin x="-936" y="36"/>
      </p:cViewPr>
      <p:guideLst>
        <p:guide orient="horz" pos="1960"/>
        <p:guide pos="283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7"/>
        <p:guide pos="19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9511F3-17B5-41B4-95A8-EEA6D5C75F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FF8DD9-A252-4E02-A749-9CAC0078883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Сертификация гражданских воздушных судов, авиационных двигателей, воздушных винтов</a:t>
          </a:r>
          <a:endParaRPr lang="ru-RU" sz="1400" dirty="0">
            <a:solidFill>
              <a:schemeClr val="tx1"/>
            </a:solidFill>
          </a:endParaRPr>
        </a:p>
      </dgm:t>
    </dgm:pt>
    <dgm:pt modelId="{8943E758-B777-4B5B-A670-35732A3A9498}" type="parTrans" cxnId="{E87F8166-B3A4-4D26-9EF2-98302BB73484}">
      <dgm:prSet/>
      <dgm:spPr/>
      <dgm:t>
        <a:bodyPr/>
        <a:lstStyle/>
        <a:p>
          <a:endParaRPr lang="ru-RU"/>
        </a:p>
      </dgm:t>
    </dgm:pt>
    <dgm:pt modelId="{A610526C-150D-4668-B0FC-3FFFF167623B}" type="sibTrans" cxnId="{E87F8166-B3A4-4D26-9EF2-98302BB73484}">
      <dgm:prSet/>
      <dgm:spPr>
        <a:ln>
          <a:solidFill>
            <a:schemeClr val="bg2"/>
          </a:solidFill>
        </a:ln>
      </dgm:spPr>
      <dgm:t>
        <a:bodyPr/>
        <a:lstStyle/>
        <a:p>
          <a:endParaRPr lang="ru-RU"/>
        </a:p>
      </dgm:t>
    </dgm:pt>
    <dgm:pt modelId="{FDE214D3-AFA0-4026-BB85-0E2BB94A01E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Сертификация бортового оборудования гражданских воздушных судов</a:t>
          </a:r>
          <a:endParaRPr lang="ru-RU" sz="1400" dirty="0">
            <a:solidFill>
              <a:schemeClr val="tx1"/>
            </a:solidFill>
          </a:endParaRPr>
        </a:p>
      </dgm:t>
    </dgm:pt>
    <dgm:pt modelId="{336C5BFC-9614-4B20-A3A6-5A6070070B6E}" type="parTrans" cxnId="{497608A2-8F6B-4B84-ACC2-CEAEDD434249}">
      <dgm:prSet/>
      <dgm:spPr/>
      <dgm:t>
        <a:bodyPr/>
        <a:lstStyle/>
        <a:p>
          <a:endParaRPr lang="ru-RU"/>
        </a:p>
      </dgm:t>
    </dgm:pt>
    <dgm:pt modelId="{4ECE14E6-E09F-42FE-A669-C0813D3ADA25}" type="sibTrans" cxnId="{497608A2-8F6B-4B84-ACC2-CEAEDD434249}">
      <dgm:prSet/>
      <dgm:spPr/>
      <dgm:t>
        <a:bodyPr/>
        <a:lstStyle/>
        <a:p>
          <a:endParaRPr lang="ru-RU"/>
        </a:p>
      </dgm:t>
    </dgm:pt>
    <dgm:pt modelId="{F2CEAB9F-A9C9-4CB6-92A0-819C44A8B00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Сертификация организаций разработчиков и изготовителей авиационной техники</a:t>
          </a:r>
          <a:endParaRPr lang="ru-RU" sz="1400" dirty="0">
            <a:solidFill>
              <a:schemeClr val="tx1"/>
            </a:solidFill>
          </a:endParaRPr>
        </a:p>
      </dgm:t>
    </dgm:pt>
    <dgm:pt modelId="{80FF3E44-2FFD-4C00-9F88-02414AB3DDEC}" type="parTrans" cxnId="{5CFF8F86-2450-48AE-90CB-5394C917D6FE}">
      <dgm:prSet/>
      <dgm:spPr/>
      <dgm:t>
        <a:bodyPr/>
        <a:lstStyle/>
        <a:p>
          <a:endParaRPr lang="ru-RU"/>
        </a:p>
      </dgm:t>
    </dgm:pt>
    <dgm:pt modelId="{4E720349-6A5E-441A-9CC3-FE7589742DDF}" type="sibTrans" cxnId="{5CFF8F86-2450-48AE-90CB-5394C917D6FE}">
      <dgm:prSet/>
      <dgm:spPr/>
      <dgm:t>
        <a:bodyPr/>
        <a:lstStyle/>
        <a:p>
          <a:endParaRPr lang="ru-RU"/>
        </a:p>
      </dgm:t>
    </dgm:pt>
    <dgm:pt modelId="{F40170F3-C811-4F37-8A64-32206023E3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Сертификация  светосигнального, радиотехнического оборудования и оборудования авиационной электросвязи</a:t>
          </a:r>
          <a:endParaRPr lang="ru-RU" sz="1400" dirty="0">
            <a:solidFill>
              <a:schemeClr val="tx1"/>
            </a:solidFill>
          </a:endParaRPr>
        </a:p>
      </dgm:t>
    </dgm:pt>
    <dgm:pt modelId="{8B84821B-15E9-470D-8748-F23E626E3C5A}" type="parTrans" cxnId="{A6987BED-1B44-4E2D-9093-ED2DA21D51B9}">
      <dgm:prSet/>
      <dgm:spPr/>
      <dgm:t>
        <a:bodyPr/>
        <a:lstStyle/>
        <a:p>
          <a:endParaRPr lang="ru-RU"/>
        </a:p>
      </dgm:t>
    </dgm:pt>
    <dgm:pt modelId="{067F9323-A9CC-46AD-9463-7328BFB3D8CE}" type="sibTrans" cxnId="{A6987BED-1B44-4E2D-9093-ED2DA21D51B9}">
      <dgm:prSet/>
      <dgm:spPr/>
      <dgm:t>
        <a:bodyPr/>
        <a:lstStyle/>
        <a:p>
          <a:endParaRPr lang="ru-RU"/>
        </a:p>
      </dgm:t>
    </dgm:pt>
    <dgm:pt modelId="{010202B9-C58F-46F0-81AC-C7B24787367D}" type="pres">
      <dgm:prSet presAssocID="{969511F3-17B5-41B4-95A8-EEA6D5C75F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FD9E9C2-5920-4E9A-9F01-EE7FC134878C}" type="pres">
      <dgm:prSet presAssocID="{969511F3-17B5-41B4-95A8-EEA6D5C75F97}" presName="Name1" presStyleCnt="0"/>
      <dgm:spPr/>
    </dgm:pt>
    <dgm:pt modelId="{E974D46E-41F4-47CF-BE52-50F031556128}" type="pres">
      <dgm:prSet presAssocID="{969511F3-17B5-41B4-95A8-EEA6D5C75F97}" presName="cycle" presStyleCnt="0"/>
      <dgm:spPr/>
    </dgm:pt>
    <dgm:pt modelId="{83291CC3-0FE4-48F3-A180-32E1671DD676}" type="pres">
      <dgm:prSet presAssocID="{969511F3-17B5-41B4-95A8-EEA6D5C75F97}" presName="srcNode" presStyleLbl="node1" presStyleIdx="0" presStyleCnt="4"/>
      <dgm:spPr/>
    </dgm:pt>
    <dgm:pt modelId="{321FF89D-7E2F-42A1-A6E1-9EB290C06602}" type="pres">
      <dgm:prSet presAssocID="{969511F3-17B5-41B4-95A8-EEA6D5C75F97}" presName="conn" presStyleLbl="parChTrans1D2" presStyleIdx="0" presStyleCnt="1"/>
      <dgm:spPr/>
      <dgm:t>
        <a:bodyPr/>
        <a:lstStyle/>
        <a:p>
          <a:endParaRPr lang="ru-RU"/>
        </a:p>
      </dgm:t>
    </dgm:pt>
    <dgm:pt modelId="{4EFFA608-7C2E-444C-B888-256BBBAD957E}" type="pres">
      <dgm:prSet presAssocID="{969511F3-17B5-41B4-95A8-EEA6D5C75F97}" presName="extraNode" presStyleLbl="node1" presStyleIdx="0" presStyleCnt="4"/>
      <dgm:spPr/>
    </dgm:pt>
    <dgm:pt modelId="{A4CA42DD-47A7-4A1F-93EB-226A6E69E633}" type="pres">
      <dgm:prSet presAssocID="{969511F3-17B5-41B4-95A8-EEA6D5C75F97}" presName="dstNode" presStyleLbl="node1" presStyleIdx="0" presStyleCnt="4"/>
      <dgm:spPr/>
    </dgm:pt>
    <dgm:pt modelId="{A84DBEAC-0E4C-40C4-9FB2-6345E7C26A5B}" type="pres">
      <dgm:prSet presAssocID="{CFFF8DD9-A252-4E02-A749-9CAC0078883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FD8E6-4CD9-40A4-83C4-2B53E8A19244}" type="pres">
      <dgm:prSet presAssocID="{CFFF8DD9-A252-4E02-A749-9CAC00788830}" presName="accent_1" presStyleCnt="0"/>
      <dgm:spPr/>
    </dgm:pt>
    <dgm:pt modelId="{3447332C-9B9A-4A20-8EDF-CBADF907561E}" type="pres">
      <dgm:prSet presAssocID="{CFFF8DD9-A252-4E02-A749-9CAC00788830}" presName="accentRepeatNode" presStyleLbl="solidFgAcc1" presStyleIdx="0" presStyleCnt="4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7EA50756-0BF2-4D25-800D-9DCA2B98A8FF}" type="pres">
      <dgm:prSet presAssocID="{FDE214D3-AFA0-4026-BB85-0E2BB94A01E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DD5BF4-F0B0-4D9F-83C3-768908BA3142}" type="pres">
      <dgm:prSet presAssocID="{FDE214D3-AFA0-4026-BB85-0E2BB94A01E1}" presName="accent_2" presStyleCnt="0"/>
      <dgm:spPr/>
    </dgm:pt>
    <dgm:pt modelId="{A856E58D-9D07-44B9-AD90-1018FDE10FC4}" type="pres">
      <dgm:prSet presAssocID="{FDE214D3-AFA0-4026-BB85-0E2BB94A01E1}" presName="accentRepeatNode" presStyleLbl="solidFgAcc1" presStyleIdx="1" presStyleCnt="4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  <dgm:pt modelId="{489C09EA-7E2A-4CE7-8EEF-815F6648003A}" type="pres">
      <dgm:prSet presAssocID="{F40170F3-C811-4F37-8A64-32206023E3E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5CCFD4-BA10-46C1-AC72-6A89D2434BB0}" type="pres">
      <dgm:prSet presAssocID="{F40170F3-C811-4F37-8A64-32206023E3E0}" presName="accent_3" presStyleCnt="0"/>
      <dgm:spPr/>
    </dgm:pt>
    <dgm:pt modelId="{0CDD8AA4-9D21-4CCB-9755-5E6CE01BEE07}" type="pres">
      <dgm:prSet presAssocID="{F40170F3-C811-4F37-8A64-32206023E3E0}" presName="accentRepeatNode" presStyleLbl="solidFgAcc1" presStyleIdx="2" presStyleCnt="4"/>
      <dgm:spPr/>
    </dgm:pt>
    <dgm:pt modelId="{695ECB05-51BA-4558-94D9-D818AAB025B8}" type="pres">
      <dgm:prSet presAssocID="{F2CEAB9F-A9C9-4CB6-92A0-819C44A8B00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BDDDE-29A6-4BED-A16C-96DC1A1FD488}" type="pres">
      <dgm:prSet presAssocID="{F2CEAB9F-A9C9-4CB6-92A0-819C44A8B005}" presName="accent_4" presStyleCnt="0"/>
      <dgm:spPr/>
    </dgm:pt>
    <dgm:pt modelId="{89778F87-2779-4584-B29E-E676B837FBFC}" type="pres">
      <dgm:prSet presAssocID="{F2CEAB9F-A9C9-4CB6-92A0-819C44A8B005}" presName="accentRepeatNode" presStyleLbl="solidFgAcc1" presStyleIdx="3" presStyleCnt="4"/>
      <dgm:spPr>
        <a:ln>
          <a:solidFill>
            <a:srgbClr val="0070C0"/>
          </a:solidFill>
        </a:ln>
      </dgm:spPr>
      <dgm:t>
        <a:bodyPr/>
        <a:lstStyle/>
        <a:p>
          <a:endParaRPr lang="ru-RU"/>
        </a:p>
      </dgm:t>
    </dgm:pt>
  </dgm:ptLst>
  <dgm:cxnLst>
    <dgm:cxn modelId="{F3918B33-B881-498E-B1B9-FA01B6E4E0CE}" type="presOf" srcId="{F2CEAB9F-A9C9-4CB6-92A0-819C44A8B005}" destId="{695ECB05-51BA-4558-94D9-D818AAB025B8}" srcOrd="0" destOrd="0" presId="urn:microsoft.com/office/officeart/2008/layout/VerticalCurvedList"/>
    <dgm:cxn modelId="{E87F8166-B3A4-4D26-9EF2-98302BB73484}" srcId="{969511F3-17B5-41B4-95A8-EEA6D5C75F97}" destId="{CFFF8DD9-A252-4E02-A749-9CAC00788830}" srcOrd="0" destOrd="0" parTransId="{8943E758-B777-4B5B-A670-35732A3A9498}" sibTransId="{A610526C-150D-4668-B0FC-3FFFF167623B}"/>
    <dgm:cxn modelId="{A6987BED-1B44-4E2D-9093-ED2DA21D51B9}" srcId="{969511F3-17B5-41B4-95A8-EEA6D5C75F97}" destId="{F40170F3-C811-4F37-8A64-32206023E3E0}" srcOrd="2" destOrd="0" parTransId="{8B84821B-15E9-470D-8748-F23E626E3C5A}" sibTransId="{067F9323-A9CC-46AD-9463-7328BFB3D8CE}"/>
    <dgm:cxn modelId="{5CFF8F86-2450-48AE-90CB-5394C917D6FE}" srcId="{969511F3-17B5-41B4-95A8-EEA6D5C75F97}" destId="{F2CEAB9F-A9C9-4CB6-92A0-819C44A8B005}" srcOrd="3" destOrd="0" parTransId="{80FF3E44-2FFD-4C00-9F88-02414AB3DDEC}" sibTransId="{4E720349-6A5E-441A-9CC3-FE7589742DDF}"/>
    <dgm:cxn modelId="{497608A2-8F6B-4B84-ACC2-CEAEDD434249}" srcId="{969511F3-17B5-41B4-95A8-EEA6D5C75F97}" destId="{FDE214D3-AFA0-4026-BB85-0E2BB94A01E1}" srcOrd="1" destOrd="0" parTransId="{336C5BFC-9614-4B20-A3A6-5A6070070B6E}" sibTransId="{4ECE14E6-E09F-42FE-A669-C0813D3ADA25}"/>
    <dgm:cxn modelId="{E5431D97-50F4-4A62-A197-112FFF9E469E}" type="presOf" srcId="{A610526C-150D-4668-B0FC-3FFFF167623B}" destId="{321FF89D-7E2F-42A1-A6E1-9EB290C06602}" srcOrd="0" destOrd="0" presId="urn:microsoft.com/office/officeart/2008/layout/VerticalCurvedList"/>
    <dgm:cxn modelId="{9D6A4087-1805-4CB2-86A0-C2DD77AF6207}" type="presOf" srcId="{969511F3-17B5-41B4-95A8-EEA6D5C75F97}" destId="{010202B9-C58F-46F0-81AC-C7B24787367D}" srcOrd="0" destOrd="0" presId="urn:microsoft.com/office/officeart/2008/layout/VerticalCurvedList"/>
    <dgm:cxn modelId="{77AEA7EE-193B-4B49-A079-0A5849432A5E}" type="presOf" srcId="{F40170F3-C811-4F37-8A64-32206023E3E0}" destId="{489C09EA-7E2A-4CE7-8EEF-815F6648003A}" srcOrd="0" destOrd="0" presId="urn:microsoft.com/office/officeart/2008/layout/VerticalCurvedList"/>
    <dgm:cxn modelId="{7D6391C7-C54E-469F-9A28-494AFD3A3C54}" type="presOf" srcId="{CFFF8DD9-A252-4E02-A749-9CAC00788830}" destId="{A84DBEAC-0E4C-40C4-9FB2-6345E7C26A5B}" srcOrd="0" destOrd="0" presId="urn:microsoft.com/office/officeart/2008/layout/VerticalCurvedList"/>
    <dgm:cxn modelId="{232C39D4-0283-4D3E-B467-FA576D8F5373}" type="presOf" srcId="{FDE214D3-AFA0-4026-BB85-0E2BB94A01E1}" destId="{7EA50756-0BF2-4D25-800D-9DCA2B98A8FF}" srcOrd="0" destOrd="0" presId="urn:microsoft.com/office/officeart/2008/layout/VerticalCurvedList"/>
    <dgm:cxn modelId="{04797E9E-F829-4E91-B60F-758B78799147}" type="presParOf" srcId="{010202B9-C58F-46F0-81AC-C7B24787367D}" destId="{4FD9E9C2-5920-4E9A-9F01-EE7FC134878C}" srcOrd="0" destOrd="0" presId="urn:microsoft.com/office/officeart/2008/layout/VerticalCurvedList"/>
    <dgm:cxn modelId="{384B440E-42C7-4DC1-99A8-5E23895E7177}" type="presParOf" srcId="{4FD9E9C2-5920-4E9A-9F01-EE7FC134878C}" destId="{E974D46E-41F4-47CF-BE52-50F031556128}" srcOrd="0" destOrd="0" presId="urn:microsoft.com/office/officeart/2008/layout/VerticalCurvedList"/>
    <dgm:cxn modelId="{359169AC-4079-4CFD-B9D5-1D8B7F690C8C}" type="presParOf" srcId="{E974D46E-41F4-47CF-BE52-50F031556128}" destId="{83291CC3-0FE4-48F3-A180-32E1671DD676}" srcOrd="0" destOrd="0" presId="urn:microsoft.com/office/officeart/2008/layout/VerticalCurvedList"/>
    <dgm:cxn modelId="{FEA99C26-FC04-41B6-8BE0-8AD6BE3FE215}" type="presParOf" srcId="{E974D46E-41F4-47CF-BE52-50F031556128}" destId="{321FF89D-7E2F-42A1-A6E1-9EB290C06602}" srcOrd="1" destOrd="0" presId="urn:microsoft.com/office/officeart/2008/layout/VerticalCurvedList"/>
    <dgm:cxn modelId="{FA82F00B-D71F-4C0B-8FA0-B50744468662}" type="presParOf" srcId="{E974D46E-41F4-47CF-BE52-50F031556128}" destId="{4EFFA608-7C2E-444C-B888-256BBBAD957E}" srcOrd="2" destOrd="0" presId="urn:microsoft.com/office/officeart/2008/layout/VerticalCurvedList"/>
    <dgm:cxn modelId="{F0B0E1E1-C540-4ECD-BD4C-4E0CBAF08EC7}" type="presParOf" srcId="{E974D46E-41F4-47CF-BE52-50F031556128}" destId="{A4CA42DD-47A7-4A1F-93EB-226A6E69E633}" srcOrd="3" destOrd="0" presId="urn:microsoft.com/office/officeart/2008/layout/VerticalCurvedList"/>
    <dgm:cxn modelId="{6EBCBD77-B64D-4F5C-B5ED-8F11F370DA5B}" type="presParOf" srcId="{4FD9E9C2-5920-4E9A-9F01-EE7FC134878C}" destId="{A84DBEAC-0E4C-40C4-9FB2-6345E7C26A5B}" srcOrd="1" destOrd="0" presId="urn:microsoft.com/office/officeart/2008/layout/VerticalCurvedList"/>
    <dgm:cxn modelId="{D1C29394-429B-4F65-AE55-E19889CE1DF7}" type="presParOf" srcId="{4FD9E9C2-5920-4E9A-9F01-EE7FC134878C}" destId="{83AFD8E6-4CD9-40A4-83C4-2B53E8A19244}" srcOrd="2" destOrd="0" presId="urn:microsoft.com/office/officeart/2008/layout/VerticalCurvedList"/>
    <dgm:cxn modelId="{EDF69EA3-AA68-42D2-A322-4DE4925DA4A5}" type="presParOf" srcId="{83AFD8E6-4CD9-40A4-83C4-2B53E8A19244}" destId="{3447332C-9B9A-4A20-8EDF-CBADF907561E}" srcOrd="0" destOrd="0" presId="urn:microsoft.com/office/officeart/2008/layout/VerticalCurvedList"/>
    <dgm:cxn modelId="{D439209C-D37A-4D1C-92A9-5B32FE6EC5A9}" type="presParOf" srcId="{4FD9E9C2-5920-4E9A-9F01-EE7FC134878C}" destId="{7EA50756-0BF2-4D25-800D-9DCA2B98A8FF}" srcOrd="3" destOrd="0" presId="urn:microsoft.com/office/officeart/2008/layout/VerticalCurvedList"/>
    <dgm:cxn modelId="{5F7D55A4-4539-405D-9A73-CDE8098C9608}" type="presParOf" srcId="{4FD9E9C2-5920-4E9A-9F01-EE7FC134878C}" destId="{B3DD5BF4-F0B0-4D9F-83C3-768908BA3142}" srcOrd="4" destOrd="0" presId="urn:microsoft.com/office/officeart/2008/layout/VerticalCurvedList"/>
    <dgm:cxn modelId="{98A4BF32-4ED2-429E-83B2-706D90AE11BF}" type="presParOf" srcId="{B3DD5BF4-F0B0-4D9F-83C3-768908BA3142}" destId="{A856E58D-9D07-44B9-AD90-1018FDE10FC4}" srcOrd="0" destOrd="0" presId="urn:microsoft.com/office/officeart/2008/layout/VerticalCurvedList"/>
    <dgm:cxn modelId="{1B4AA2FC-7F7B-4D5A-9772-76EBF85C0AFE}" type="presParOf" srcId="{4FD9E9C2-5920-4E9A-9F01-EE7FC134878C}" destId="{489C09EA-7E2A-4CE7-8EEF-815F6648003A}" srcOrd="5" destOrd="0" presId="urn:microsoft.com/office/officeart/2008/layout/VerticalCurvedList"/>
    <dgm:cxn modelId="{C0B428BD-7BA2-435D-9516-87AF17636290}" type="presParOf" srcId="{4FD9E9C2-5920-4E9A-9F01-EE7FC134878C}" destId="{815CCFD4-BA10-46C1-AC72-6A89D2434BB0}" srcOrd="6" destOrd="0" presId="urn:microsoft.com/office/officeart/2008/layout/VerticalCurvedList"/>
    <dgm:cxn modelId="{0829F0BE-CF67-4662-B3EF-39652E37556A}" type="presParOf" srcId="{815CCFD4-BA10-46C1-AC72-6A89D2434BB0}" destId="{0CDD8AA4-9D21-4CCB-9755-5E6CE01BEE07}" srcOrd="0" destOrd="0" presId="urn:microsoft.com/office/officeart/2008/layout/VerticalCurvedList"/>
    <dgm:cxn modelId="{26D56356-E779-4BF0-8E7C-832B2C2ED1E9}" type="presParOf" srcId="{4FD9E9C2-5920-4E9A-9F01-EE7FC134878C}" destId="{695ECB05-51BA-4558-94D9-D818AAB025B8}" srcOrd="7" destOrd="0" presId="urn:microsoft.com/office/officeart/2008/layout/VerticalCurvedList"/>
    <dgm:cxn modelId="{0AE4FC47-076E-42A7-833C-7389BD916EC3}" type="presParOf" srcId="{4FD9E9C2-5920-4E9A-9F01-EE7FC134878C}" destId="{62CBDDDE-29A6-4BED-A16C-96DC1A1FD488}" srcOrd="8" destOrd="0" presId="urn:microsoft.com/office/officeart/2008/layout/VerticalCurvedList"/>
    <dgm:cxn modelId="{C643E7AA-DD6C-474A-A153-5EC27358600E}" type="presParOf" srcId="{62CBDDDE-29A6-4BED-A16C-96DC1A1FD488}" destId="{89778F87-2779-4584-B29E-E676B837FB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3F0E97-A718-4922-9C22-4B49FF5EC5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302FD1-FD29-4913-87E7-314B3FC9E117}">
      <dgm:prSet phldrT="[Текст]" custT="1"/>
      <dgm:spPr/>
      <dgm:t>
        <a:bodyPr/>
        <a:lstStyle/>
        <a:p>
          <a:pPr algn="ctr"/>
          <a:r>
            <a:rPr lang="ru-RU" sz="1400" b="1" dirty="0" smtClean="0"/>
            <a:t>Федеральный закон № 60-ФЗ «Воздушный кодекс Российской Федерации»</a:t>
          </a:r>
          <a:endParaRPr lang="ru-RU" sz="1400" b="1" dirty="0"/>
        </a:p>
      </dgm:t>
    </dgm:pt>
    <dgm:pt modelId="{53B60FDD-42B6-4F7A-8D8B-C92F82E3F8BE}" type="parTrans" cxnId="{E6988316-8B57-4052-8B73-B8AEBA086147}">
      <dgm:prSet/>
      <dgm:spPr/>
      <dgm:t>
        <a:bodyPr/>
        <a:lstStyle/>
        <a:p>
          <a:endParaRPr lang="ru-RU"/>
        </a:p>
      </dgm:t>
    </dgm:pt>
    <dgm:pt modelId="{DE47A301-E332-49EE-A0D2-A2C7CE366109}" type="sibTrans" cxnId="{E6988316-8B57-4052-8B73-B8AEBA086147}">
      <dgm:prSet/>
      <dgm:spPr/>
      <dgm:t>
        <a:bodyPr/>
        <a:lstStyle/>
        <a:p>
          <a:endParaRPr lang="ru-RU"/>
        </a:p>
      </dgm:t>
    </dgm:pt>
    <dgm:pt modelId="{D17D902A-EBB3-4B3A-9B23-6476DCAFDA2D}">
      <dgm:prSet phldrT="[Текст]" custT="1"/>
      <dgm:spPr/>
      <dgm:t>
        <a:bodyPr/>
        <a:lstStyle/>
        <a:p>
          <a:r>
            <a:rPr lang="ru-RU" sz="1200" baseline="0" dirty="0" smtClean="0"/>
            <a:t>Авиационные правила АП - 21 </a:t>
          </a:r>
          <a:endParaRPr lang="ru-RU" sz="1200" dirty="0"/>
        </a:p>
      </dgm:t>
    </dgm:pt>
    <dgm:pt modelId="{A64AD237-8DE0-4498-B34A-C757C28736D5}" type="parTrans" cxnId="{C368C5A8-E065-40C6-95CB-336FE50C0CD1}">
      <dgm:prSet/>
      <dgm:spPr/>
      <dgm:t>
        <a:bodyPr/>
        <a:lstStyle/>
        <a:p>
          <a:endParaRPr lang="ru-RU"/>
        </a:p>
      </dgm:t>
    </dgm:pt>
    <dgm:pt modelId="{02FC303B-564F-48E0-9FD2-FF936D03C041}" type="sibTrans" cxnId="{C368C5A8-E065-40C6-95CB-336FE50C0CD1}">
      <dgm:prSet/>
      <dgm:spPr/>
      <dgm:t>
        <a:bodyPr/>
        <a:lstStyle/>
        <a:p>
          <a:endParaRPr lang="ru-RU"/>
        </a:p>
      </dgm:t>
    </dgm:pt>
    <dgm:pt modelId="{7C60D81C-7AAA-4F6D-A2DE-3E5BAED68827}">
      <dgm:prSet phldrT="[Текст]"/>
      <dgm:spPr/>
      <dgm:t>
        <a:bodyPr/>
        <a:lstStyle/>
        <a:p>
          <a:r>
            <a:rPr lang="ru-RU" dirty="0" smtClean="0"/>
            <a:t>Методические</a:t>
          </a:r>
          <a:r>
            <a:rPr lang="ru-RU" baseline="0" dirty="0" smtClean="0"/>
            <a:t> рекомендации по проведению обязательной сертификации в соответствии с АП-21</a:t>
          </a:r>
          <a:endParaRPr lang="ru-RU" dirty="0"/>
        </a:p>
      </dgm:t>
    </dgm:pt>
    <dgm:pt modelId="{0CC59987-7D45-422E-8DD7-5A84D1153C75}" type="parTrans" cxnId="{8E4C5449-3F9A-4BFD-8E20-D279D144081F}">
      <dgm:prSet/>
      <dgm:spPr/>
      <dgm:t>
        <a:bodyPr/>
        <a:lstStyle/>
        <a:p>
          <a:endParaRPr lang="ru-RU"/>
        </a:p>
      </dgm:t>
    </dgm:pt>
    <dgm:pt modelId="{3487E8A7-E18C-46B2-BF1A-9C4E7C114FFD}" type="sibTrans" cxnId="{8E4C5449-3F9A-4BFD-8E20-D279D144081F}">
      <dgm:prSet/>
      <dgm:spPr/>
      <dgm:t>
        <a:bodyPr/>
        <a:lstStyle/>
        <a:p>
          <a:endParaRPr lang="ru-RU"/>
        </a:p>
      </dgm:t>
    </dgm:pt>
    <dgm:pt modelId="{F762B063-8702-40E3-90A2-43AD9306D1E5}">
      <dgm:prSet phldrT="[Текст]" custT="1"/>
      <dgm:spPr/>
      <dgm:t>
        <a:bodyPr/>
        <a:lstStyle/>
        <a:p>
          <a:r>
            <a:rPr lang="ru-RU" sz="1200" dirty="0" smtClean="0"/>
            <a:t>Процедуры проведения сертификации авиационной техники, организаций разработчиков и изготовителей </a:t>
          </a:r>
          <a:endParaRPr lang="ru-RU" sz="1200" dirty="0"/>
        </a:p>
      </dgm:t>
    </dgm:pt>
    <dgm:pt modelId="{A212751B-05F4-4CCC-AF9B-81D4965E9FED}" type="parTrans" cxnId="{4313753E-FC26-4054-AD7E-442A1306C8EE}">
      <dgm:prSet/>
      <dgm:spPr/>
      <dgm:t>
        <a:bodyPr/>
        <a:lstStyle/>
        <a:p>
          <a:endParaRPr lang="ru-RU"/>
        </a:p>
      </dgm:t>
    </dgm:pt>
    <dgm:pt modelId="{A1B87DFA-7E0B-4DA7-A4A9-F3779DE5C384}" type="sibTrans" cxnId="{4313753E-FC26-4054-AD7E-442A1306C8EE}">
      <dgm:prSet/>
      <dgm:spPr/>
      <dgm:t>
        <a:bodyPr/>
        <a:lstStyle/>
        <a:p>
          <a:endParaRPr lang="ru-RU"/>
        </a:p>
      </dgm:t>
    </dgm:pt>
    <dgm:pt modelId="{1B36DBBE-9EFB-4531-9A25-41DD4775FBCE}">
      <dgm:prSet phldrT="[Текст]" custT="1"/>
      <dgm:spPr/>
      <dgm:t>
        <a:bodyPr/>
        <a:lstStyle/>
        <a:p>
          <a:r>
            <a:rPr lang="ru-RU" sz="1200" dirty="0" smtClean="0"/>
            <a:t>Федеральные авиационные правила устанавливающие требования к летной годности авиационной техники и охране окружающей среды</a:t>
          </a:r>
          <a:endParaRPr lang="ru-RU" sz="1200" dirty="0"/>
        </a:p>
      </dgm:t>
    </dgm:pt>
    <dgm:pt modelId="{774DBC38-52C1-42D7-9C52-E15C5660ABD9}" type="parTrans" cxnId="{9E6407F5-0B9E-433E-AE31-57DB4652FCA6}">
      <dgm:prSet/>
      <dgm:spPr/>
      <dgm:t>
        <a:bodyPr/>
        <a:lstStyle/>
        <a:p>
          <a:endParaRPr lang="ru-RU"/>
        </a:p>
      </dgm:t>
    </dgm:pt>
    <dgm:pt modelId="{50367425-A381-42B9-95BA-15A0047A514C}" type="sibTrans" cxnId="{9E6407F5-0B9E-433E-AE31-57DB4652FCA6}">
      <dgm:prSet/>
      <dgm:spPr/>
      <dgm:t>
        <a:bodyPr/>
        <a:lstStyle/>
        <a:p>
          <a:endParaRPr lang="ru-RU"/>
        </a:p>
      </dgm:t>
    </dgm:pt>
    <dgm:pt modelId="{8DAB9E42-6C96-48B7-80D3-8E0C8AB576B9}">
      <dgm:prSet phldrT="[Текст]" custT="1"/>
      <dgm:spPr/>
      <dgm:t>
        <a:bodyPr/>
        <a:lstStyle/>
        <a:p>
          <a:r>
            <a:rPr lang="ru-RU" sz="1200" dirty="0" smtClean="0"/>
            <a:t>Методы для определения соответствия требованиям Федеральных авиационных правил </a:t>
          </a:r>
          <a:endParaRPr lang="ru-RU" sz="1200" dirty="0"/>
        </a:p>
      </dgm:t>
    </dgm:pt>
    <dgm:pt modelId="{6A65F352-21A1-40AC-893A-49E9504A7B31}" type="parTrans" cxnId="{7EE8967C-D28B-4EB1-B828-949114287E6B}">
      <dgm:prSet/>
      <dgm:spPr/>
      <dgm:t>
        <a:bodyPr/>
        <a:lstStyle/>
        <a:p>
          <a:endParaRPr lang="ru-RU"/>
        </a:p>
      </dgm:t>
    </dgm:pt>
    <dgm:pt modelId="{756C0153-7C3B-45E7-8FE8-815C5AFB2FA0}" type="sibTrans" cxnId="{7EE8967C-D28B-4EB1-B828-949114287E6B}">
      <dgm:prSet/>
      <dgm:spPr/>
      <dgm:t>
        <a:bodyPr/>
        <a:lstStyle/>
        <a:p>
          <a:endParaRPr lang="ru-RU"/>
        </a:p>
      </dgm:t>
    </dgm:pt>
    <dgm:pt modelId="{33B16F22-490D-490F-A3A4-CA5BF6952923}">
      <dgm:prSet phldrT="[Текст]" custT="1"/>
      <dgm:spPr/>
      <dgm:t>
        <a:bodyPr/>
        <a:lstStyle/>
        <a:p>
          <a:r>
            <a:rPr lang="ru-RU" sz="1100" dirty="0" smtClean="0"/>
            <a:t>Часть 170 "Сертификация оборудования аэродромов и</a:t>
          </a:r>
        </a:p>
        <a:p>
          <a:r>
            <a:rPr lang="ru-RU" sz="1100" dirty="0" smtClean="0"/>
            <a:t>воздушных трасс. Том II. Сертификационные требования к оборудованию аэродромов и воздушных трасс"</a:t>
          </a:r>
          <a:endParaRPr lang="ru-RU" sz="1100" dirty="0"/>
        </a:p>
      </dgm:t>
    </dgm:pt>
    <dgm:pt modelId="{2D5B78B9-9ADC-4DEE-877F-5BF7AB31FC22}" type="parTrans" cxnId="{49F6F5AA-81C1-4E6B-A9FC-904F71B6E222}">
      <dgm:prSet/>
      <dgm:spPr/>
      <dgm:t>
        <a:bodyPr/>
        <a:lstStyle/>
        <a:p>
          <a:endParaRPr lang="ru-RU"/>
        </a:p>
      </dgm:t>
    </dgm:pt>
    <dgm:pt modelId="{A080C9CD-1B44-4321-9F54-B90F8FD1A731}" type="sibTrans" cxnId="{49F6F5AA-81C1-4E6B-A9FC-904F71B6E222}">
      <dgm:prSet/>
      <dgm:spPr/>
      <dgm:t>
        <a:bodyPr/>
        <a:lstStyle/>
        <a:p>
          <a:endParaRPr lang="ru-RU"/>
        </a:p>
      </dgm:t>
    </dgm:pt>
    <dgm:pt modelId="{5797C342-1659-4D73-8A2E-7AD1042B7E67}" type="pres">
      <dgm:prSet presAssocID="{2E3F0E97-A718-4922-9C22-4B49FF5EC5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416977-79E2-4747-80D7-9A0F7FE72B34}" type="pres">
      <dgm:prSet presAssocID="{B3302FD1-FD29-4913-87E7-314B3FC9E117}" presName="hierRoot1" presStyleCnt="0"/>
      <dgm:spPr/>
    </dgm:pt>
    <dgm:pt modelId="{3DBFA92C-0641-4F73-9E94-F6EE1F997E86}" type="pres">
      <dgm:prSet presAssocID="{B3302FD1-FD29-4913-87E7-314B3FC9E117}" presName="composite" presStyleCnt="0"/>
      <dgm:spPr/>
    </dgm:pt>
    <dgm:pt modelId="{0B633F78-B190-4DFC-AC99-12CF40B1C8AA}" type="pres">
      <dgm:prSet presAssocID="{B3302FD1-FD29-4913-87E7-314B3FC9E117}" presName="background" presStyleLbl="node0" presStyleIdx="0" presStyleCnt="1"/>
      <dgm:spPr>
        <a:solidFill>
          <a:srgbClr val="00B0F0"/>
        </a:solidFill>
      </dgm:spPr>
    </dgm:pt>
    <dgm:pt modelId="{1DCBDE3D-8AA9-42FD-9359-A8A673BFA6F5}" type="pres">
      <dgm:prSet presAssocID="{B3302FD1-FD29-4913-87E7-314B3FC9E117}" presName="text" presStyleLbl="fgAcc0" presStyleIdx="0" presStyleCnt="1" custScaleX="118974" custScaleY="1114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C68494-8B42-46ED-B188-A9C4856E3B58}" type="pres">
      <dgm:prSet presAssocID="{B3302FD1-FD29-4913-87E7-314B3FC9E117}" presName="hierChild2" presStyleCnt="0"/>
      <dgm:spPr/>
    </dgm:pt>
    <dgm:pt modelId="{39014495-40FF-43EF-B47F-A6854457DD9F}" type="pres">
      <dgm:prSet presAssocID="{A64AD237-8DE0-4498-B34A-C757C28736D5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62606CC-3AB3-4134-9598-9395DF5BB084}" type="pres">
      <dgm:prSet presAssocID="{D17D902A-EBB3-4B3A-9B23-6476DCAFDA2D}" presName="hierRoot2" presStyleCnt="0"/>
      <dgm:spPr/>
    </dgm:pt>
    <dgm:pt modelId="{E249AFD1-6D05-4B17-A4E8-6420525F67C5}" type="pres">
      <dgm:prSet presAssocID="{D17D902A-EBB3-4B3A-9B23-6476DCAFDA2D}" presName="composite2" presStyleCnt="0"/>
      <dgm:spPr/>
    </dgm:pt>
    <dgm:pt modelId="{B5D00027-8CF3-4DBE-A591-2D1373CDE65D}" type="pres">
      <dgm:prSet presAssocID="{D17D902A-EBB3-4B3A-9B23-6476DCAFDA2D}" presName="background2" presStyleLbl="node2" presStyleIdx="0" presStyleCnt="3"/>
      <dgm:spPr>
        <a:solidFill>
          <a:srgbClr val="00B0F0"/>
        </a:solidFill>
      </dgm:spPr>
    </dgm:pt>
    <dgm:pt modelId="{76AEC14D-89F5-42F9-8B85-D21858F53331}" type="pres">
      <dgm:prSet presAssocID="{D17D902A-EBB3-4B3A-9B23-6476DCAFDA2D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9E7E2-F139-4C83-B431-25C71988F039}" type="pres">
      <dgm:prSet presAssocID="{D17D902A-EBB3-4B3A-9B23-6476DCAFDA2D}" presName="hierChild3" presStyleCnt="0"/>
      <dgm:spPr/>
    </dgm:pt>
    <dgm:pt modelId="{FD85648D-C438-4B0E-853B-4FDF49284AFF}" type="pres">
      <dgm:prSet presAssocID="{0CC59987-7D45-422E-8DD7-5A84D1153C7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FAC031F3-B7FD-49A6-9A9D-627D1B3D1B27}" type="pres">
      <dgm:prSet presAssocID="{7C60D81C-7AAA-4F6D-A2DE-3E5BAED68827}" presName="hierRoot3" presStyleCnt="0"/>
      <dgm:spPr/>
    </dgm:pt>
    <dgm:pt modelId="{E64D0E85-C4A9-46B6-A806-95D4B8ECFA7F}" type="pres">
      <dgm:prSet presAssocID="{7C60D81C-7AAA-4F6D-A2DE-3E5BAED68827}" presName="composite3" presStyleCnt="0"/>
      <dgm:spPr/>
    </dgm:pt>
    <dgm:pt modelId="{64177C5A-0B2C-432B-B823-C0BD598F0957}" type="pres">
      <dgm:prSet presAssocID="{7C60D81C-7AAA-4F6D-A2DE-3E5BAED68827}" presName="background3" presStyleLbl="node3" presStyleIdx="0" presStyleCnt="3"/>
      <dgm:spPr>
        <a:solidFill>
          <a:srgbClr val="00B0F0"/>
        </a:solidFill>
      </dgm:spPr>
    </dgm:pt>
    <dgm:pt modelId="{72F71459-30CD-456D-860C-EF531410CA6D}" type="pres">
      <dgm:prSet presAssocID="{7C60D81C-7AAA-4F6D-A2DE-3E5BAED68827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B5BC36-DE66-49DC-AABE-33FA84EDE356}" type="pres">
      <dgm:prSet presAssocID="{7C60D81C-7AAA-4F6D-A2DE-3E5BAED68827}" presName="hierChild4" presStyleCnt="0"/>
      <dgm:spPr/>
    </dgm:pt>
    <dgm:pt modelId="{80962D2F-8C73-4D45-BFE7-A0F44A0102ED}" type="pres">
      <dgm:prSet presAssocID="{A212751B-05F4-4CCC-AF9B-81D4965E9FED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F9D4F9F-6291-4DB2-B8A3-BA0B0715BBD3}" type="pres">
      <dgm:prSet presAssocID="{F762B063-8702-40E3-90A2-43AD9306D1E5}" presName="hierRoot3" presStyleCnt="0"/>
      <dgm:spPr/>
    </dgm:pt>
    <dgm:pt modelId="{CB6DE528-503D-45C1-8EE8-4E2409D245C2}" type="pres">
      <dgm:prSet presAssocID="{F762B063-8702-40E3-90A2-43AD9306D1E5}" presName="composite3" presStyleCnt="0"/>
      <dgm:spPr/>
    </dgm:pt>
    <dgm:pt modelId="{36B409B7-6FEE-45DA-B8E4-684034E6794D}" type="pres">
      <dgm:prSet presAssocID="{F762B063-8702-40E3-90A2-43AD9306D1E5}" presName="background3" presStyleLbl="node3" presStyleIdx="1" presStyleCnt="3"/>
      <dgm:spPr>
        <a:solidFill>
          <a:srgbClr val="00B0F0"/>
        </a:solidFill>
      </dgm:spPr>
    </dgm:pt>
    <dgm:pt modelId="{2308157C-FEC9-4F1F-8516-8E8DE10504CB}" type="pres">
      <dgm:prSet presAssocID="{F762B063-8702-40E3-90A2-43AD9306D1E5}" presName="text3" presStyleLbl="fgAcc3" presStyleIdx="1" presStyleCnt="3" custScaleX="121468" custScaleY="124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9E580-89A3-4F18-9220-D5A80E09398A}" type="pres">
      <dgm:prSet presAssocID="{F762B063-8702-40E3-90A2-43AD9306D1E5}" presName="hierChild4" presStyleCnt="0"/>
      <dgm:spPr/>
    </dgm:pt>
    <dgm:pt modelId="{5D6D0270-E080-4694-81AE-2C84C7B63CFE}" type="pres">
      <dgm:prSet presAssocID="{774DBC38-52C1-42D7-9C52-E15C5660ABD9}" presName="Name10" presStyleLbl="parChTrans1D2" presStyleIdx="1" presStyleCnt="3"/>
      <dgm:spPr/>
      <dgm:t>
        <a:bodyPr/>
        <a:lstStyle/>
        <a:p>
          <a:endParaRPr lang="ru-RU"/>
        </a:p>
      </dgm:t>
    </dgm:pt>
    <dgm:pt modelId="{F66A09DC-B1A0-48A1-860D-A317EA6E7DB5}" type="pres">
      <dgm:prSet presAssocID="{1B36DBBE-9EFB-4531-9A25-41DD4775FBCE}" presName="hierRoot2" presStyleCnt="0"/>
      <dgm:spPr/>
    </dgm:pt>
    <dgm:pt modelId="{16BBF6ED-AFCC-4269-9332-AA16909A1A1E}" type="pres">
      <dgm:prSet presAssocID="{1B36DBBE-9EFB-4531-9A25-41DD4775FBCE}" presName="composite2" presStyleCnt="0"/>
      <dgm:spPr/>
    </dgm:pt>
    <dgm:pt modelId="{F0CA63CC-FAA6-4E16-9B83-7F8A7DBA30BF}" type="pres">
      <dgm:prSet presAssocID="{1B36DBBE-9EFB-4531-9A25-41DD4775FBCE}" presName="background2" presStyleLbl="node2" presStyleIdx="1" presStyleCnt="3"/>
      <dgm:spPr>
        <a:solidFill>
          <a:srgbClr val="00B0F0"/>
        </a:solidFill>
      </dgm:spPr>
    </dgm:pt>
    <dgm:pt modelId="{0B957C45-6234-4824-99EC-639B7DC00738}" type="pres">
      <dgm:prSet presAssocID="{1B36DBBE-9EFB-4531-9A25-41DD4775FBCE}" presName="text2" presStyleLbl="fgAcc2" presStyleIdx="1" presStyleCnt="3" custScaleX="122880" custScaleY="126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22A500-8264-4370-BDF3-0E624DB33CEA}" type="pres">
      <dgm:prSet presAssocID="{1B36DBBE-9EFB-4531-9A25-41DD4775FBCE}" presName="hierChild3" presStyleCnt="0"/>
      <dgm:spPr/>
    </dgm:pt>
    <dgm:pt modelId="{A58F7BEF-27D0-4FD2-8B06-5CF3AC1A4E45}" type="pres">
      <dgm:prSet presAssocID="{6A65F352-21A1-40AC-893A-49E9504A7B31}" presName="Name17" presStyleLbl="parChTrans1D3" presStyleIdx="2" presStyleCnt="3"/>
      <dgm:spPr/>
      <dgm:t>
        <a:bodyPr/>
        <a:lstStyle/>
        <a:p>
          <a:endParaRPr lang="ru-RU"/>
        </a:p>
      </dgm:t>
    </dgm:pt>
    <dgm:pt modelId="{C67ABF85-5964-4497-8C29-4B33E688F756}" type="pres">
      <dgm:prSet presAssocID="{8DAB9E42-6C96-48B7-80D3-8E0C8AB576B9}" presName="hierRoot3" presStyleCnt="0"/>
      <dgm:spPr/>
    </dgm:pt>
    <dgm:pt modelId="{FC758FA0-E6C0-401C-9001-C1377710950B}" type="pres">
      <dgm:prSet presAssocID="{8DAB9E42-6C96-48B7-80D3-8E0C8AB576B9}" presName="composite3" presStyleCnt="0"/>
      <dgm:spPr/>
    </dgm:pt>
    <dgm:pt modelId="{A85E6BCC-5949-44B5-879B-BAC5BA61D2C4}" type="pres">
      <dgm:prSet presAssocID="{8DAB9E42-6C96-48B7-80D3-8E0C8AB576B9}" presName="background3" presStyleLbl="node3" presStyleIdx="2" presStyleCnt="3"/>
      <dgm:spPr>
        <a:solidFill>
          <a:srgbClr val="00B0F0"/>
        </a:solidFill>
      </dgm:spPr>
    </dgm:pt>
    <dgm:pt modelId="{BDA7613B-ED48-4DE7-82A9-DE7E4D8D0612}" type="pres">
      <dgm:prSet presAssocID="{8DAB9E42-6C96-48B7-80D3-8E0C8AB576B9}" presName="text3" presStyleLbl="fgAcc3" presStyleIdx="2" presStyleCnt="3" custScaleX="126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21F4B3-3117-4C0B-9D39-8759C6AC91F8}" type="pres">
      <dgm:prSet presAssocID="{8DAB9E42-6C96-48B7-80D3-8E0C8AB576B9}" presName="hierChild4" presStyleCnt="0"/>
      <dgm:spPr/>
    </dgm:pt>
    <dgm:pt modelId="{B2EEE571-C269-4F14-A157-72CED22A72C2}" type="pres">
      <dgm:prSet presAssocID="{2D5B78B9-9ADC-4DEE-877F-5BF7AB31FC22}" presName="Name10" presStyleLbl="parChTrans1D2" presStyleIdx="2" presStyleCnt="3"/>
      <dgm:spPr/>
      <dgm:t>
        <a:bodyPr/>
        <a:lstStyle/>
        <a:p>
          <a:endParaRPr lang="ru-RU"/>
        </a:p>
      </dgm:t>
    </dgm:pt>
    <dgm:pt modelId="{86DFFD96-04C6-4780-84B7-BAFF2655F3B5}" type="pres">
      <dgm:prSet presAssocID="{33B16F22-490D-490F-A3A4-CA5BF6952923}" presName="hierRoot2" presStyleCnt="0"/>
      <dgm:spPr/>
    </dgm:pt>
    <dgm:pt modelId="{C4C62C3C-D285-4454-9A73-57264AA52B04}" type="pres">
      <dgm:prSet presAssocID="{33B16F22-490D-490F-A3A4-CA5BF6952923}" presName="composite2" presStyleCnt="0"/>
      <dgm:spPr/>
    </dgm:pt>
    <dgm:pt modelId="{45F00FFB-F5F8-4394-9919-13D9F476D2C8}" type="pres">
      <dgm:prSet presAssocID="{33B16F22-490D-490F-A3A4-CA5BF6952923}" presName="background2" presStyleLbl="node2" presStyleIdx="2" presStyleCnt="3"/>
      <dgm:spPr/>
    </dgm:pt>
    <dgm:pt modelId="{0741B01E-4FFB-4B85-AA96-B6AAD29A9079}" type="pres">
      <dgm:prSet presAssocID="{33B16F22-490D-490F-A3A4-CA5BF6952923}" presName="text2" presStyleLbl="fgAcc2" presStyleIdx="2" presStyleCnt="3" custScaleX="146893" custScaleY="128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6DE015-D748-4ADB-9B1B-43EEA2BFD6D5}" type="pres">
      <dgm:prSet presAssocID="{33B16F22-490D-490F-A3A4-CA5BF6952923}" presName="hierChild3" presStyleCnt="0"/>
      <dgm:spPr/>
    </dgm:pt>
  </dgm:ptLst>
  <dgm:cxnLst>
    <dgm:cxn modelId="{684B1204-308F-4F10-A32C-0D248C238898}" type="presOf" srcId="{D17D902A-EBB3-4B3A-9B23-6476DCAFDA2D}" destId="{76AEC14D-89F5-42F9-8B85-D21858F53331}" srcOrd="0" destOrd="0" presId="urn:microsoft.com/office/officeart/2005/8/layout/hierarchy1"/>
    <dgm:cxn modelId="{8E4C5449-3F9A-4BFD-8E20-D279D144081F}" srcId="{D17D902A-EBB3-4B3A-9B23-6476DCAFDA2D}" destId="{7C60D81C-7AAA-4F6D-A2DE-3E5BAED68827}" srcOrd="0" destOrd="0" parTransId="{0CC59987-7D45-422E-8DD7-5A84D1153C75}" sibTransId="{3487E8A7-E18C-46B2-BF1A-9C4E7C114FFD}"/>
    <dgm:cxn modelId="{CAB4DD2E-DACB-41A1-B74E-D51C9784D4DF}" type="presOf" srcId="{8DAB9E42-6C96-48B7-80D3-8E0C8AB576B9}" destId="{BDA7613B-ED48-4DE7-82A9-DE7E4D8D0612}" srcOrd="0" destOrd="0" presId="urn:microsoft.com/office/officeart/2005/8/layout/hierarchy1"/>
    <dgm:cxn modelId="{706EFF27-1528-4C8A-81AB-463882897AAD}" type="presOf" srcId="{A64AD237-8DE0-4498-B34A-C757C28736D5}" destId="{39014495-40FF-43EF-B47F-A6854457DD9F}" srcOrd="0" destOrd="0" presId="urn:microsoft.com/office/officeart/2005/8/layout/hierarchy1"/>
    <dgm:cxn modelId="{B2B8C603-A934-40C1-A323-0E5A02E6FBDA}" type="presOf" srcId="{33B16F22-490D-490F-A3A4-CA5BF6952923}" destId="{0741B01E-4FFB-4B85-AA96-B6AAD29A9079}" srcOrd="0" destOrd="0" presId="urn:microsoft.com/office/officeart/2005/8/layout/hierarchy1"/>
    <dgm:cxn modelId="{A87227F7-15AB-459D-8629-77860F98DA82}" type="presOf" srcId="{2E3F0E97-A718-4922-9C22-4B49FF5EC540}" destId="{5797C342-1659-4D73-8A2E-7AD1042B7E67}" srcOrd="0" destOrd="0" presId="urn:microsoft.com/office/officeart/2005/8/layout/hierarchy1"/>
    <dgm:cxn modelId="{4313753E-FC26-4054-AD7E-442A1306C8EE}" srcId="{D17D902A-EBB3-4B3A-9B23-6476DCAFDA2D}" destId="{F762B063-8702-40E3-90A2-43AD9306D1E5}" srcOrd="1" destOrd="0" parTransId="{A212751B-05F4-4CCC-AF9B-81D4965E9FED}" sibTransId="{A1B87DFA-7E0B-4DA7-A4A9-F3779DE5C384}"/>
    <dgm:cxn modelId="{7EE8967C-D28B-4EB1-B828-949114287E6B}" srcId="{1B36DBBE-9EFB-4531-9A25-41DD4775FBCE}" destId="{8DAB9E42-6C96-48B7-80D3-8E0C8AB576B9}" srcOrd="0" destOrd="0" parTransId="{6A65F352-21A1-40AC-893A-49E9504A7B31}" sibTransId="{756C0153-7C3B-45E7-8FE8-815C5AFB2FA0}"/>
    <dgm:cxn modelId="{C368C5A8-E065-40C6-95CB-336FE50C0CD1}" srcId="{B3302FD1-FD29-4913-87E7-314B3FC9E117}" destId="{D17D902A-EBB3-4B3A-9B23-6476DCAFDA2D}" srcOrd="0" destOrd="0" parTransId="{A64AD237-8DE0-4498-B34A-C757C28736D5}" sibTransId="{02FC303B-564F-48E0-9FD2-FF936D03C041}"/>
    <dgm:cxn modelId="{2A6C5006-EC9C-4A79-B2EC-6B36F6108D6C}" type="presOf" srcId="{A212751B-05F4-4CCC-AF9B-81D4965E9FED}" destId="{80962D2F-8C73-4D45-BFE7-A0F44A0102ED}" srcOrd="0" destOrd="0" presId="urn:microsoft.com/office/officeart/2005/8/layout/hierarchy1"/>
    <dgm:cxn modelId="{4379BD99-6442-4BE2-81AF-BD7D7E3FFEB4}" type="presOf" srcId="{B3302FD1-FD29-4913-87E7-314B3FC9E117}" destId="{1DCBDE3D-8AA9-42FD-9359-A8A673BFA6F5}" srcOrd="0" destOrd="0" presId="urn:microsoft.com/office/officeart/2005/8/layout/hierarchy1"/>
    <dgm:cxn modelId="{A6B52089-FD16-4E1A-87C9-A3838857FE11}" type="presOf" srcId="{774DBC38-52C1-42D7-9C52-E15C5660ABD9}" destId="{5D6D0270-E080-4694-81AE-2C84C7B63CFE}" srcOrd="0" destOrd="0" presId="urn:microsoft.com/office/officeart/2005/8/layout/hierarchy1"/>
    <dgm:cxn modelId="{B89AF82D-4350-4278-81A0-0B64B1640F5A}" type="presOf" srcId="{7C60D81C-7AAA-4F6D-A2DE-3E5BAED68827}" destId="{72F71459-30CD-456D-860C-EF531410CA6D}" srcOrd="0" destOrd="0" presId="urn:microsoft.com/office/officeart/2005/8/layout/hierarchy1"/>
    <dgm:cxn modelId="{7659025B-E1F3-4F9B-A1F0-3BEFB4AC8205}" type="presOf" srcId="{2D5B78B9-9ADC-4DEE-877F-5BF7AB31FC22}" destId="{B2EEE571-C269-4F14-A157-72CED22A72C2}" srcOrd="0" destOrd="0" presId="urn:microsoft.com/office/officeart/2005/8/layout/hierarchy1"/>
    <dgm:cxn modelId="{5BA67759-D707-416C-933D-5CBE76070466}" type="presOf" srcId="{0CC59987-7D45-422E-8DD7-5A84D1153C75}" destId="{FD85648D-C438-4B0E-853B-4FDF49284AFF}" srcOrd="0" destOrd="0" presId="urn:microsoft.com/office/officeart/2005/8/layout/hierarchy1"/>
    <dgm:cxn modelId="{49F6F5AA-81C1-4E6B-A9FC-904F71B6E222}" srcId="{B3302FD1-FD29-4913-87E7-314B3FC9E117}" destId="{33B16F22-490D-490F-A3A4-CA5BF6952923}" srcOrd="2" destOrd="0" parTransId="{2D5B78B9-9ADC-4DEE-877F-5BF7AB31FC22}" sibTransId="{A080C9CD-1B44-4321-9F54-B90F8FD1A731}"/>
    <dgm:cxn modelId="{4F66C64B-5D15-4905-9501-D875882479BD}" type="presOf" srcId="{F762B063-8702-40E3-90A2-43AD9306D1E5}" destId="{2308157C-FEC9-4F1F-8516-8E8DE10504CB}" srcOrd="0" destOrd="0" presId="urn:microsoft.com/office/officeart/2005/8/layout/hierarchy1"/>
    <dgm:cxn modelId="{A5E5CBAC-4DFF-49CC-A583-6010E75C17B0}" type="presOf" srcId="{1B36DBBE-9EFB-4531-9A25-41DD4775FBCE}" destId="{0B957C45-6234-4824-99EC-639B7DC00738}" srcOrd="0" destOrd="0" presId="urn:microsoft.com/office/officeart/2005/8/layout/hierarchy1"/>
    <dgm:cxn modelId="{22F995A5-5D28-4845-965C-36CA7F615165}" type="presOf" srcId="{6A65F352-21A1-40AC-893A-49E9504A7B31}" destId="{A58F7BEF-27D0-4FD2-8B06-5CF3AC1A4E45}" srcOrd="0" destOrd="0" presId="urn:microsoft.com/office/officeart/2005/8/layout/hierarchy1"/>
    <dgm:cxn modelId="{E6988316-8B57-4052-8B73-B8AEBA086147}" srcId="{2E3F0E97-A718-4922-9C22-4B49FF5EC540}" destId="{B3302FD1-FD29-4913-87E7-314B3FC9E117}" srcOrd="0" destOrd="0" parTransId="{53B60FDD-42B6-4F7A-8D8B-C92F82E3F8BE}" sibTransId="{DE47A301-E332-49EE-A0D2-A2C7CE366109}"/>
    <dgm:cxn modelId="{9E6407F5-0B9E-433E-AE31-57DB4652FCA6}" srcId="{B3302FD1-FD29-4913-87E7-314B3FC9E117}" destId="{1B36DBBE-9EFB-4531-9A25-41DD4775FBCE}" srcOrd="1" destOrd="0" parTransId="{774DBC38-52C1-42D7-9C52-E15C5660ABD9}" sibTransId="{50367425-A381-42B9-95BA-15A0047A514C}"/>
    <dgm:cxn modelId="{8931DC32-6004-4DC6-8342-6E258D7F0E9A}" type="presParOf" srcId="{5797C342-1659-4D73-8A2E-7AD1042B7E67}" destId="{5C416977-79E2-4747-80D7-9A0F7FE72B34}" srcOrd="0" destOrd="0" presId="urn:microsoft.com/office/officeart/2005/8/layout/hierarchy1"/>
    <dgm:cxn modelId="{A506823E-2F06-46D3-B624-7FD27D67430B}" type="presParOf" srcId="{5C416977-79E2-4747-80D7-9A0F7FE72B34}" destId="{3DBFA92C-0641-4F73-9E94-F6EE1F997E86}" srcOrd="0" destOrd="0" presId="urn:microsoft.com/office/officeart/2005/8/layout/hierarchy1"/>
    <dgm:cxn modelId="{26EBE812-A999-472A-AB31-4790F7FDC31B}" type="presParOf" srcId="{3DBFA92C-0641-4F73-9E94-F6EE1F997E86}" destId="{0B633F78-B190-4DFC-AC99-12CF40B1C8AA}" srcOrd="0" destOrd="0" presId="urn:microsoft.com/office/officeart/2005/8/layout/hierarchy1"/>
    <dgm:cxn modelId="{A40EA8EB-6E14-4D0F-8AC6-91889ED21406}" type="presParOf" srcId="{3DBFA92C-0641-4F73-9E94-F6EE1F997E86}" destId="{1DCBDE3D-8AA9-42FD-9359-A8A673BFA6F5}" srcOrd="1" destOrd="0" presId="urn:microsoft.com/office/officeart/2005/8/layout/hierarchy1"/>
    <dgm:cxn modelId="{BDF6A981-2234-41A2-A1CF-B74823EEC6D4}" type="presParOf" srcId="{5C416977-79E2-4747-80D7-9A0F7FE72B34}" destId="{E7C68494-8B42-46ED-B188-A9C4856E3B58}" srcOrd="1" destOrd="0" presId="urn:microsoft.com/office/officeart/2005/8/layout/hierarchy1"/>
    <dgm:cxn modelId="{1BE245F2-2345-4EF4-8A2D-AA4571BE5A4D}" type="presParOf" srcId="{E7C68494-8B42-46ED-B188-A9C4856E3B58}" destId="{39014495-40FF-43EF-B47F-A6854457DD9F}" srcOrd="0" destOrd="0" presId="urn:microsoft.com/office/officeart/2005/8/layout/hierarchy1"/>
    <dgm:cxn modelId="{09012D8C-31E7-4D00-891F-B5C65AD1DC2B}" type="presParOf" srcId="{E7C68494-8B42-46ED-B188-A9C4856E3B58}" destId="{062606CC-3AB3-4134-9598-9395DF5BB084}" srcOrd="1" destOrd="0" presId="urn:microsoft.com/office/officeart/2005/8/layout/hierarchy1"/>
    <dgm:cxn modelId="{3E85443E-74C0-440D-A8A8-CFEF37F51E40}" type="presParOf" srcId="{062606CC-3AB3-4134-9598-9395DF5BB084}" destId="{E249AFD1-6D05-4B17-A4E8-6420525F67C5}" srcOrd="0" destOrd="0" presId="urn:microsoft.com/office/officeart/2005/8/layout/hierarchy1"/>
    <dgm:cxn modelId="{C74DA523-374F-4881-9ADE-AC7B739332B9}" type="presParOf" srcId="{E249AFD1-6D05-4B17-A4E8-6420525F67C5}" destId="{B5D00027-8CF3-4DBE-A591-2D1373CDE65D}" srcOrd="0" destOrd="0" presId="urn:microsoft.com/office/officeart/2005/8/layout/hierarchy1"/>
    <dgm:cxn modelId="{13F42F87-B749-4F89-8E62-1C83F898389E}" type="presParOf" srcId="{E249AFD1-6D05-4B17-A4E8-6420525F67C5}" destId="{76AEC14D-89F5-42F9-8B85-D21858F53331}" srcOrd="1" destOrd="0" presId="urn:microsoft.com/office/officeart/2005/8/layout/hierarchy1"/>
    <dgm:cxn modelId="{D10217E4-2ACF-49D4-9CE7-24F98CFE20EC}" type="presParOf" srcId="{062606CC-3AB3-4134-9598-9395DF5BB084}" destId="{6BA9E7E2-F139-4C83-B431-25C71988F039}" srcOrd="1" destOrd="0" presId="urn:microsoft.com/office/officeart/2005/8/layout/hierarchy1"/>
    <dgm:cxn modelId="{AAFE5427-5849-4900-BABE-E793542ECEDE}" type="presParOf" srcId="{6BA9E7E2-F139-4C83-B431-25C71988F039}" destId="{FD85648D-C438-4B0E-853B-4FDF49284AFF}" srcOrd="0" destOrd="0" presId="urn:microsoft.com/office/officeart/2005/8/layout/hierarchy1"/>
    <dgm:cxn modelId="{74EDB0B7-3E5E-4A7A-8D86-7372273E0FBB}" type="presParOf" srcId="{6BA9E7E2-F139-4C83-B431-25C71988F039}" destId="{FAC031F3-B7FD-49A6-9A9D-627D1B3D1B27}" srcOrd="1" destOrd="0" presId="urn:microsoft.com/office/officeart/2005/8/layout/hierarchy1"/>
    <dgm:cxn modelId="{1B40BF81-F379-4082-A866-D9AF3E21A5B8}" type="presParOf" srcId="{FAC031F3-B7FD-49A6-9A9D-627D1B3D1B27}" destId="{E64D0E85-C4A9-46B6-A806-95D4B8ECFA7F}" srcOrd="0" destOrd="0" presId="urn:microsoft.com/office/officeart/2005/8/layout/hierarchy1"/>
    <dgm:cxn modelId="{3BA9285C-2C75-4CE9-A7BE-3ED572BBDFA2}" type="presParOf" srcId="{E64D0E85-C4A9-46B6-A806-95D4B8ECFA7F}" destId="{64177C5A-0B2C-432B-B823-C0BD598F0957}" srcOrd="0" destOrd="0" presId="urn:microsoft.com/office/officeart/2005/8/layout/hierarchy1"/>
    <dgm:cxn modelId="{EB1D61C4-31C0-4374-AC4A-23BE9C98325B}" type="presParOf" srcId="{E64D0E85-C4A9-46B6-A806-95D4B8ECFA7F}" destId="{72F71459-30CD-456D-860C-EF531410CA6D}" srcOrd="1" destOrd="0" presId="urn:microsoft.com/office/officeart/2005/8/layout/hierarchy1"/>
    <dgm:cxn modelId="{1970587E-A51E-458A-8692-954549B0C9E1}" type="presParOf" srcId="{FAC031F3-B7FD-49A6-9A9D-627D1B3D1B27}" destId="{D6B5BC36-DE66-49DC-AABE-33FA84EDE356}" srcOrd="1" destOrd="0" presId="urn:microsoft.com/office/officeart/2005/8/layout/hierarchy1"/>
    <dgm:cxn modelId="{29CCB1CA-E8A9-4ACB-8BD7-D2660A28C00C}" type="presParOf" srcId="{6BA9E7E2-F139-4C83-B431-25C71988F039}" destId="{80962D2F-8C73-4D45-BFE7-A0F44A0102ED}" srcOrd="2" destOrd="0" presId="urn:microsoft.com/office/officeart/2005/8/layout/hierarchy1"/>
    <dgm:cxn modelId="{B2A2F453-059F-4566-8244-DB82CD037F8E}" type="presParOf" srcId="{6BA9E7E2-F139-4C83-B431-25C71988F039}" destId="{7F9D4F9F-6291-4DB2-B8A3-BA0B0715BBD3}" srcOrd="3" destOrd="0" presId="urn:microsoft.com/office/officeart/2005/8/layout/hierarchy1"/>
    <dgm:cxn modelId="{56D8613F-ABFE-4007-8DA6-C224095045F0}" type="presParOf" srcId="{7F9D4F9F-6291-4DB2-B8A3-BA0B0715BBD3}" destId="{CB6DE528-503D-45C1-8EE8-4E2409D245C2}" srcOrd="0" destOrd="0" presId="urn:microsoft.com/office/officeart/2005/8/layout/hierarchy1"/>
    <dgm:cxn modelId="{DE9CFD80-3A77-4AC9-98D6-017F4D4884EC}" type="presParOf" srcId="{CB6DE528-503D-45C1-8EE8-4E2409D245C2}" destId="{36B409B7-6FEE-45DA-B8E4-684034E6794D}" srcOrd="0" destOrd="0" presId="urn:microsoft.com/office/officeart/2005/8/layout/hierarchy1"/>
    <dgm:cxn modelId="{32962BEF-F28B-4CE0-A021-D60777255E98}" type="presParOf" srcId="{CB6DE528-503D-45C1-8EE8-4E2409D245C2}" destId="{2308157C-FEC9-4F1F-8516-8E8DE10504CB}" srcOrd="1" destOrd="0" presId="urn:microsoft.com/office/officeart/2005/8/layout/hierarchy1"/>
    <dgm:cxn modelId="{750CA448-93FE-46E4-8841-DF1E0D6DDB53}" type="presParOf" srcId="{7F9D4F9F-6291-4DB2-B8A3-BA0B0715BBD3}" destId="{7059E580-89A3-4F18-9220-D5A80E09398A}" srcOrd="1" destOrd="0" presId="urn:microsoft.com/office/officeart/2005/8/layout/hierarchy1"/>
    <dgm:cxn modelId="{FC695844-A0A6-4FB0-AEAC-21DBD2C831D1}" type="presParOf" srcId="{E7C68494-8B42-46ED-B188-A9C4856E3B58}" destId="{5D6D0270-E080-4694-81AE-2C84C7B63CFE}" srcOrd="2" destOrd="0" presId="urn:microsoft.com/office/officeart/2005/8/layout/hierarchy1"/>
    <dgm:cxn modelId="{D2ED888E-FD24-4E86-828E-7F6E770E794B}" type="presParOf" srcId="{E7C68494-8B42-46ED-B188-A9C4856E3B58}" destId="{F66A09DC-B1A0-48A1-860D-A317EA6E7DB5}" srcOrd="3" destOrd="0" presId="urn:microsoft.com/office/officeart/2005/8/layout/hierarchy1"/>
    <dgm:cxn modelId="{18F70DF8-4829-4FBF-AFEF-A8176880835D}" type="presParOf" srcId="{F66A09DC-B1A0-48A1-860D-A317EA6E7DB5}" destId="{16BBF6ED-AFCC-4269-9332-AA16909A1A1E}" srcOrd="0" destOrd="0" presId="urn:microsoft.com/office/officeart/2005/8/layout/hierarchy1"/>
    <dgm:cxn modelId="{DA28C338-BFD1-43A0-B799-FD26403FD9E6}" type="presParOf" srcId="{16BBF6ED-AFCC-4269-9332-AA16909A1A1E}" destId="{F0CA63CC-FAA6-4E16-9B83-7F8A7DBA30BF}" srcOrd="0" destOrd="0" presId="urn:microsoft.com/office/officeart/2005/8/layout/hierarchy1"/>
    <dgm:cxn modelId="{664E05B3-E3B1-49BC-83EF-C0E8FD9FFC0A}" type="presParOf" srcId="{16BBF6ED-AFCC-4269-9332-AA16909A1A1E}" destId="{0B957C45-6234-4824-99EC-639B7DC00738}" srcOrd="1" destOrd="0" presId="urn:microsoft.com/office/officeart/2005/8/layout/hierarchy1"/>
    <dgm:cxn modelId="{02FF87D7-172F-4860-8E80-48C5F847BDF1}" type="presParOf" srcId="{F66A09DC-B1A0-48A1-860D-A317EA6E7DB5}" destId="{2222A500-8264-4370-BDF3-0E624DB33CEA}" srcOrd="1" destOrd="0" presId="urn:microsoft.com/office/officeart/2005/8/layout/hierarchy1"/>
    <dgm:cxn modelId="{0B86DC10-A798-4D95-A18C-1A4CBC32E2F7}" type="presParOf" srcId="{2222A500-8264-4370-BDF3-0E624DB33CEA}" destId="{A58F7BEF-27D0-4FD2-8B06-5CF3AC1A4E45}" srcOrd="0" destOrd="0" presId="urn:microsoft.com/office/officeart/2005/8/layout/hierarchy1"/>
    <dgm:cxn modelId="{AB09F152-2A86-4F1B-8A8E-3E382E1B4643}" type="presParOf" srcId="{2222A500-8264-4370-BDF3-0E624DB33CEA}" destId="{C67ABF85-5964-4497-8C29-4B33E688F756}" srcOrd="1" destOrd="0" presId="urn:microsoft.com/office/officeart/2005/8/layout/hierarchy1"/>
    <dgm:cxn modelId="{464B1A5D-33F6-447E-B2B2-31FC97601AFF}" type="presParOf" srcId="{C67ABF85-5964-4497-8C29-4B33E688F756}" destId="{FC758FA0-E6C0-401C-9001-C1377710950B}" srcOrd="0" destOrd="0" presId="urn:microsoft.com/office/officeart/2005/8/layout/hierarchy1"/>
    <dgm:cxn modelId="{13379D12-257D-47BD-9C96-B88CA57F9A2D}" type="presParOf" srcId="{FC758FA0-E6C0-401C-9001-C1377710950B}" destId="{A85E6BCC-5949-44B5-879B-BAC5BA61D2C4}" srcOrd="0" destOrd="0" presId="urn:microsoft.com/office/officeart/2005/8/layout/hierarchy1"/>
    <dgm:cxn modelId="{8F00BC68-3E73-4B7F-8C6B-25534A96D78B}" type="presParOf" srcId="{FC758FA0-E6C0-401C-9001-C1377710950B}" destId="{BDA7613B-ED48-4DE7-82A9-DE7E4D8D0612}" srcOrd="1" destOrd="0" presId="urn:microsoft.com/office/officeart/2005/8/layout/hierarchy1"/>
    <dgm:cxn modelId="{CB8E03B6-07C5-4A3B-93D4-187FACB6F426}" type="presParOf" srcId="{C67ABF85-5964-4497-8C29-4B33E688F756}" destId="{7E21F4B3-3117-4C0B-9D39-8759C6AC91F8}" srcOrd="1" destOrd="0" presId="urn:microsoft.com/office/officeart/2005/8/layout/hierarchy1"/>
    <dgm:cxn modelId="{7E9413AC-CFFA-43EE-8950-3CDF519DCE95}" type="presParOf" srcId="{E7C68494-8B42-46ED-B188-A9C4856E3B58}" destId="{B2EEE571-C269-4F14-A157-72CED22A72C2}" srcOrd="4" destOrd="0" presId="urn:microsoft.com/office/officeart/2005/8/layout/hierarchy1"/>
    <dgm:cxn modelId="{03F4094C-10A5-46A0-B67A-18D057618CDD}" type="presParOf" srcId="{E7C68494-8B42-46ED-B188-A9C4856E3B58}" destId="{86DFFD96-04C6-4780-84B7-BAFF2655F3B5}" srcOrd="5" destOrd="0" presId="urn:microsoft.com/office/officeart/2005/8/layout/hierarchy1"/>
    <dgm:cxn modelId="{AA886287-886F-44EF-AC13-2655E5FAC9DA}" type="presParOf" srcId="{86DFFD96-04C6-4780-84B7-BAFF2655F3B5}" destId="{C4C62C3C-D285-4454-9A73-57264AA52B04}" srcOrd="0" destOrd="0" presId="urn:microsoft.com/office/officeart/2005/8/layout/hierarchy1"/>
    <dgm:cxn modelId="{96C4EB75-31AE-4CC6-9CB2-8D18D1E367D1}" type="presParOf" srcId="{C4C62C3C-D285-4454-9A73-57264AA52B04}" destId="{45F00FFB-F5F8-4394-9919-13D9F476D2C8}" srcOrd="0" destOrd="0" presId="urn:microsoft.com/office/officeart/2005/8/layout/hierarchy1"/>
    <dgm:cxn modelId="{770B546B-0A15-478D-B4B6-8BE21BE0C52D}" type="presParOf" srcId="{C4C62C3C-D285-4454-9A73-57264AA52B04}" destId="{0741B01E-4FFB-4B85-AA96-B6AAD29A9079}" srcOrd="1" destOrd="0" presId="urn:microsoft.com/office/officeart/2005/8/layout/hierarchy1"/>
    <dgm:cxn modelId="{7557138F-36CE-44BB-BEFC-1FB445BA8BF0}" type="presParOf" srcId="{86DFFD96-04C6-4780-84B7-BAFF2655F3B5}" destId="{5E6DE015-D748-4ADB-9B1B-43EEA2BFD6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FF89D-7E2F-42A1-A6E1-9EB290C06602}">
      <dsp:nvSpPr>
        <dsp:cNvPr id="0" name=""/>
        <dsp:cNvSpPr/>
      </dsp:nvSpPr>
      <dsp:spPr>
        <a:xfrm>
          <a:off x="-5767167" y="-882709"/>
          <a:ext cx="6866056" cy="686605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4DBEAC-0E4C-40C4-9FB2-6345E7C26A5B}">
      <dsp:nvSpPr>
        <dsp:cNvPr id="0" name=""/>
        <dsp:cNvSpPr/>
      </dsp:nvSpPr>
      <dsp:spPr>
        <a:xfrm>
          <a:off x="575201" y="392136"/>
          <a:ext cx="8265464" cy="78468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8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Сертификация гражданских воздушных судов, авиационных двигателей, воздушных винтов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5201" y="392136"/>
        <a:ext cx="8265464" cy="784681"/>
      </dsp:txXfrm>
    </dsp:sp>
    <dsp:sp modelId="{3447332C-9B9A-4A20-8EDF-CBADF907561E}">
      <dsp:nvSpPr>
        <dsp:cNvPr id="0" name=""/>
        <dsp:cNvSpPr/>
      </dsp:nvSpPr>
      <dsp:spPr>
        <a:xfrm>
          <a:off x="84775" y="294051"/>
          <a:ext cx="980852" cy="980852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50756-0BF2-4D25-800D-9DCA2B98A8FF}">
      <dsp:nvSpPr>
        <dsp:cNvPr id="0" name=""/>
        <dsp:cNvSpPr/>
      </dsp:nvSpPr>
      <dsp:spPr>
        <a:xfrm>
          <a:off x="1025077" y="1569363"/>
          <a:ext cx="7815588" cy="78468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8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Сертификация бортового оборудования гражданских воздушных судов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25077" y="1569363"/>
        <a:ext cx="7815588" cy="784681"/>
      </dsp:txXfrm>
    </dsp:sp>
    <dsp:sp modelId="{A856E58D-9D07-44B9-AD90-1018FDE10FC4}">
      <dsp:nvSpPr>
        <dsp:cNvPr id="0" name=""/>
        <dsp:cNvSpPr/>
      </dsp:nvSpPr>
      <dsp:spPr>
        <a:xfrm>
          <a:off x="534651" y="1471278"/>
          <a:ext cx="980852" cy="98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C09EA-7E2A-4CE7-8EEF-815F6648003A}">
      <dsp:nvSpPr>
        <dsp:cNvPr id="0" name=""/>
        <dsp:cNvSpPr/>
      </dsp:nvSpPr>
      <dsp:spPr>
        <a:xfrm>
          <a:off x="1025077" y="2746591"/>
          <a:ext cx="7815588" cy="78468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8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Сертификация  светосигнального, радиотехнического оборудования и оборудования авиационной электросвязи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1025077" y="2746591"/>
        <a:ext cx="7815588" cy="784681"/>
      </dsp:txXfrm>
    </dsp:sp>
    <dsp:sp modelId="{0CDD8AA4-9D21-4CCB-9755-5E6CE01BEE07}">
      <dsp:nvSpPr>
        <dsp:cNvPr id="0" name=""/>
        <dsp:cNvSpPr/>
      </dsp:nvSpPr>
      <dsp:spPr>
        <a:xfrm>
          <a:off x="534651" y="2648505"/>
          <a:ext cx="980852" cy="98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ECB05-51BA-4558-94D9-D818AAB025B8}">
      <dsp:nvSpPr>
        <dsp:cNvPr id="0" name=""/>
        <dsp:cNvSpPr/>
      </dsp:nvSpPr>
      <dsp:spPr>
        <a:xfrm>
          <a:off x="575201" y="3923818"/>
          <a:ext cx="8265464" cy="784681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84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Сертификация организаций разработчиков и изготовителей авиационной техники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75201" y="3923818"/>
        <a:ext cx="8265464" cy="784681"/>
      </dsp:txXfrm>
    </dsp:sp>
    <dsp:sp modelId="{89778F87-2779-4584-B29E-E676B837FBFC}">
      <dsp:nvSpPr>
        <dsp:cNvPr id="0" name=""/>
        <dsp:cNvSpPr/>
      </dsp:nvSpPr>
      <dsp:spPr>
        <a:xfrm>
          <a:off x="84775" y="3825732"/>
          <a:ext cx="980852" cy="9808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EE571-C269-4F14-A157-72CED22A72C2}">
      <dsp:nvSpPr>
        <dsp:cNvPr id="0" name=""/>
        <dsp:cNvSpPr/>
      </dsp:nvSpPr>
      <dsp:spPr>
        <a:xfrm>
          <a:off x="4930058" y="1349445"/>
          <a:ext cx="2662417" cy="45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27"/>
              </a:lnTo>
              <a:lnTo>
                <a:pt x="2662417" y="309327"/>
              </a:lnTo>
              <a:lnTo>
                <a:pt x="2662417" y="453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F7BEF-27D0-4FD2-8B06-5CF3AC1A4E45}">
      <dsp:nvSpPr>
        <dsp:cNvPr id="0" name=""/>
        <dsp:cNvSpPr/>
      </dsp:nvSpPr>
      <dsp:spPr>
        <a:xfrm>
          <a:off x="5094717" y="3055563"/>
          <a:ext cx="91440" cy="453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D0270-E080-4694-81AE-2C84C7B63CFE}">
      <dsp:nvSpPr>
        <dsp:cNvPr id="0" name=""/>
        <dsp:cNvSpPr/>
      </dsp:nvSpPr>
      <dsp:spPr>
        <a:xfrm>
          <a:off x="4930058" y="1349445"/>
          <a:ext cx="210379" cy="45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27"/>
              </a:lnTo>
              <a:lnTo>
                <a:pt x="210379" y="309327"/>
              </a:lnTo>
              <a:lnTo>
                <a:pt x="210379" y="453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962D2F-8C73-4D45-BFE7-A0F44A0102ED}">
      <dsp:nvSpPr>
        <dsp:cNvPr id="0" name=""/>
        <dsp:cNvSpPr/>
      </dsp:nvSpPr>
      <dsp:spPr>
        <a:xfrm>
          <a:off x="1901704" y="2794418"/>
          <a:ext cx="953777" cy="453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27"/>
              </a:lnTo>
              <a:lnTo>
                <a:pt x="953777" y="309327"/>
              </a:lnTo>
              <a:lnTo>
                <a:pt x="953777" y="453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5648D-C438-4B0E-853B-4FDF49284AFF}">
      <dsp:nvSpPr>
        <dsp:cNvPr id="0" name=""/>
        <dsp:cNvSpPr/>
      </dsp:nvSpPr>
      <dsp:spPr>
        <a:xfrm>
          <a:off x="780398" y="2794418"/>
          <a:ext cx="1121306" cy="453911"/>
        </a:xfrm>
        <a:custGeom>
          <a:avLst/>
          <a:gdLst/>
          <a:ahLst/>
          <a:cxnLst/>
          <a:rect l="0" t="0" r="0" b="0"/>
          <a:pathLst>
            <a:path>
              <a:moveTo>
                <a:pt x="1121306" y="0"/>
              </a:moveTo>
              <a:lnTo>
                <a:pt x="1121306" y="309327"/>
              </a:lnTo>
              <a:lnTo>
                <a:pt x="0" y="309327"/>
              </a:lnTo>
              <a:lnTo>
                <a:pt x="0" y="4539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14495-40FF-43EF-B47F-A6854457DD9F}">
      <dsp:nvSpPr>
        <dsp:cNvPr id="0" name=""/>
        <dsp:cNvSpPr/>
      </dsp:nvSpPr>
      <dsp:spPr>
        <a:xfrm>
          <a:off x="1901704" y="1349445"/>
          <a:ext cx="3028353" cy="453911"/>
        </a:xfrm>
        <a:custGeom>
          <a:avLst/>
          <a:gdLst/>
          <a:ahLst/>
          <a:cxnLst/>
          <a:rect l="0" t="0" r="0" b="0"/>
          <a:pathLst>
            <a:path>
              <a:moveTo>
                <a:pt x="3028353" y="0"/>
              </a:moveTo>
              <a:lnTo>
                <a:pt x="3028353" y="309327"/>
              </a:lnTo>
              <a:lnTo>
                <a:pt x="0" y="309327"/>
              </a:lnTo>
              <a:lnTo>
                <a:pt x="0" y="4539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33F78-B190-4DFC-AC99-12CF40B1C8AA}">
      <dsp:nvSpPr>
        <dsp:cNvPr id="0" name=""/>
        <dsp:cNvSpPr/>
      </dsp:nvSpPr>
      <dsp:spPr>
        <a:xfrm>
          <a:off x="4001628" y="244857"/>
          <a:ext cx="1856859" cy="110458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CBDE3D-8AA9-42FD-9359-A8A673BFA6F5}">
      <dsp:nvSpPr>
        <dsp:cNvPr id="0" name=""/>
        <dsp:cNvSpPr/>
      </dsp:nvSpPr>
      <dsp:spPr>
        <a:xfrm>
          <a:off x="4175042" y="409600"/>
          <a:ext cx="1856859" cy="1104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Федеральный закон № 60-ФЗ «Воздушный кодекс Российской Федерации»</a:t>
          </a:r>
          <a:endParaRPr lang="ru-RU" sz="1400" b="1" kern="1200" dirty="0"/>
        </a:p>
      </dsp:txBody>
      <dsp:txXfrm>
        <a:off x="4207394" y="441952"/>
        <a:ext cx="1792155" cy="1039883"/>
      </dsp:txXfrm>
    </dsp:sp>
    <dsp:sp modelId="{B5D00027-8CF3-4DBE-A591-2D1373CDE65D}">
      <dsp:nvSpPr>
        <dsp:cNvPr id="0" name=""/>
        <dsp:cNvSpPr/>
      </dsp:nvSpPr>
      <dsp:spPr>
        <a:xfrm>
          <a:off x="1121341" y="1803357"/>
          <a:ext cx="1560727" cy="99106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AEC14D-89F5-42F9-8B85-D21858F53331}">
      <dsp:nvSpPr>
        <dsp:cNvPr id="0" name=""/>
        <dsp:cNvSpPr/>
      </dsp:nvSpPr>
      <dsp:spPr>
        <a:xfrm>
          <a:off x="1294755" y="1968100"/>
          <a:ext cx="1560727" cy="99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/>
            <a:t>Авиационные правила АП - 21 </a:t>
          </a:r>
          <a:endParaRPr lang="ru-RU" sz="1200" kern="1200" dirty="0"/>
        </a:p>
      </dsp:txBody>
      <dsp:txXfrm>
        <a:off x="1323782" y="1997127"/>
        <a:ext cx="1502673" cy="933007"/>
      </dsp:txXfrm>
    </dsp:sp>
    <dsp:sp modelId="{64177C5A-0B2C-432B-B823-C0BD598F0957}">
      <dsp:nvSpPr>
        <dsp:cNvPr id="0" name=""/>
        <dsp:cNvSpPr/>
      </dsp:nvSpPr>
      <dsp:spPr>
        <a:xfrm>
          <a:off x="34" y="3248330"/>
          <a:ext cx="1560727" cy="99106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F71459-30CD-456D-860C-EF531410CA6D}">
      <dsp:nvSpPr>
        <dsp:cNvPr id="0" name=""/>
        <dsp:cNvSpPr/>
      </dsp:nvSpPr>
      <dsp:spPr>
        <a:xfrm>
          <a:off x="173449" y="3413073"/>
          <a:ext cx="1560727" cy="99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Методические</a:t>
          </a:r>
          <a:r>
            <a:rPr lang="ru-RU" sz="1000" kern="1200" baseline="0" dirty="0" smtClean="0"/>
            <a:t> рекомендации по проведению обязательной сертификации в соответствии с АП-21</a:t>
          </a:r>
          <a:endParaRPr lang="ru-RU" sz="1000" kern="1200" dirty="0"/>
        </a:p>
      </dsp:txBody>
      <dsp:txXfrm>
        <a:off x="202476" y="3442100"/>
        <a:ext cx="1502673" cy="933007"/>
      </dsp:txXfrm>
    </dsp:sp>
    <dsp:sp modelId="{36B409B7-6FEE-45DA-B8E4-684034E6794D}">
      <dsp:nvSpPr>
        <dsp:cNvPr id="0" name=""/>
        <dsp:cNvSpPr/>
      </dsp:nvSpPr>
      <dsp:spPr>
        <a:xfrm>
          <a:off x="1907590" y="3248330"/>
          <a:ext cx="1895784" cy="1231463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8157C-FEC9-4F1F-8516-8E8DE10504CB}">
      <dsp:nvSpPr>
        <dsp:cNvPr id="0" name=""/>
        <dsp:cNvSpPr/>
      </dsp:nvSpPr>
      <dsp:spPr>
        <a:xfrm>
          <a:off x="2081004" y="3413073"/>
          <a:ext cx="1895784" cy="12314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Процедуры проведения сертификации авиационной техники, организаций разработчиков и изготовителей </a:t>
          </a:r>
          <a:endParaRPr lang="ru-RU" sz="1200" kern="1200" dirty="0"/>
        </a:p>
      </dsp:txBody>
      <dsp:txXfrm>
        <a:off x="2117072" y="3449141"/>
        <a:ext cx="1823648" cy="1159327"/>
      </dsp:txXfrm>
    </dsp:sp>
    <dsp:sp modelId="{F0CA63CC-FAA6-4E16-9B83-7F8A7DBA30BF}">
      <dsp:nvSpPr>
        <dsp:cNvPr id="0" name=""/>
        <dsp:cNvSpPr/>
      </dsp:nvSpPr>
      <dsp:spPr>
        <a:xfrm>
          <a:off x="4181526" y="1803357"/>
          <a:ext cx="1917821" cy="1252206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57C45-6234-4824-99EC-639B7DC00738}">
      <dsp:nvSpPr>
        <dsp:cNvPr id="0" name=""/>
        <dsp:cNvSpPr/>
      </dsp:nvSpPr>
      <dsp:spPr>
        <a:xfrm>
          <a:off x="4354940" y="1968100"/>
          <a:ext cx="1917821" cy="1252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Федеральные авиационные правила устанавливающие требования к летной годности авиационной техники и охране окружающей среды</a:t>
          </a:r>
          <a:endParaRPr lang="ru-RU" sz="1200" kern="1200" dirty="0"/>
        </a:p>
      </dsp:txBody>
      <dsp:txXfrm>
        <a:off x="4391616" y="2004776"/>
        <a:ext cx="1844469" cy="1178854"/>
      </dsp:txXfrm>
    </dsp:sp>
    <dsp:sp modelId="{A85E6BCC-5949-44B5-879B-BAC5BA61D2C4}">
      <dsp:nvSpPr>
        <dsp:cNvPr id="0" name=""/>
        <dsp:cNvSpPr/>
      </dsp:nvSpPr>
      <dsp:spPr>
        <a:xfrm>
          <a:off x="4150203" y="3509475"/>
          <a:ext cx="1980469" cy="991061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7613B-ED48-4DE7-82A9-DE7E4D8D0612}">
      <dsp:nvSpPr>
        <dsp:cNvPr id="0" name=""/>
        <dsp:cNvSpPr/>
      </dsp:nvSpPr>
      <dsp:spPr>
        <a:xfrm>
          <a:off x="4323617" y="3674218"/>
          <a:ext cx="1980469" cy="991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Методы для определения соответствия требованиям Федеральных авиационных правил </a:t>
          </a:r>
          <a:endParaRPr lang="ru-RU" sz="1200" kern="1200" dirty="0"/>
        </a:p>
      </dsp:txBody>
      <dsp:txXfrm>
        <a:off x="4352644" y="3703245"/>
        <a:ext cx="1922415" cy="933007"/>
      </dsp:txXfrm>
    </dsp:sp>
    <dsp:sp modelId="{45F00FFB-F5F8-4394-9919-13D9F476D2C8}">
      <dsp:nvSpPr>
        <dsp:cNvPr id="0" name=""/>
        <dsp:cNvSpPr/>
      </dsp:nvSpPr>
      <dsp:spPr>
        <a:xfrm>
          <a:off x="6446176" y="1803357"/>
          <a:ext cx="2292599" cy="12723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1B01E-4FFB-4B85-AA96-B6AAD29A9079}">
      <dsp:nvSpPr>
        <dsp:cNvPr id="0" name=""/>
        <dsp:cNvSpPr/>
      </dsp:nvSpPr>
      <dsp:spPr>
        <a:xfrm>
          <a:off x="6619590" y="1968100"/>
          <a:ext cx="2292599" cy="1272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Часть 170 "Сертификация оборудования аэродромов 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воздушных трасс. Том II. Сертификационные требования к оборудованию аэродромов и воздушных трасс"</a:t>
          </a:r>
          <a:endParaRPr lang="ru-RU" sz="1100" kern="1200" dirty="0"/>
        </a:p>
      </dsp:txBody>
      <dsp:txXfrm>
        <a:off x="6656856" y="2005366"/>
        <a:ext cx="2218067" cy="119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2949629" cy="497285"/>
          </a:xfrm>
          <a:prstGeom prst="rect">
            <a:avLst/>
          </a:prstGeom>
        </p:spPr>
        <p:txBody>
          <a:bodyPr vert="horz" lIns="90818" tIns="45408" rIns="90818" bIns="454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399" y="1"/>
            <a:ext cx="2949629" cy="497285"/>
          </a:xfrm>
          <a:prstGeom prst="rect">
            <a:avLst/>
          </a:prstGeom>
        </p:spPr>
        <p:txBody>
          <a:bodyPr vert="horz" lIns="90818" tIns="45408" rIns="90818" bIns="45408" rtlCol="0"/>
          <a:lstStyle>
            <a:lvl1pPr algn="r">
              <a:defRPr sz="1200"/>
            </a:lvl1pPr>
          </a:lstStyle>
          <a:p>
            <a:fld id="{B0C62273-3A23-4C7B-8235-EB4CA968D5A3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" y="9440468"/>
            <a:ext cx="2949629" cy="497285"/>
          </a:xfrm>
          <a:prstGeom prst="rect">
            <a:avLst/>
          </a:prstGeom>
        </p:spPr>
        <p:txBody>
          <a:bodyPr vert="horz" lIns="90818" tIns="45408" rIns="90818" bIns="454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399" y="9440468"/>
            <a:ext cx="2949629" cy="497285"/>
          </a:xfrm>
          <a:prstGeom prst="rect">
            <a:avLst/>
          </a:prstGeom>
        </p:spPr>
        <p:txBody>
          <a:bodyPr vert="horz" lIns="90818" tIns="45408" rIns="90818" bIns="45408" rtlCol="0" anchor="b"/>
          <a:lstStyle>
            <a:lvl1pPr algn="r">
              <a:defRPr sz="1200"/>
            </a:lvl1pPr>
          </a:lstStyle>
          <a:p>
            <a:fld id="{6E0A043D-671F-4319-832F-519DB5F67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56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11200" y="755650"/>
            <a:ext cx="5380038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0245" y="4722503"/>
            <a:ext cx="5443537" cy="4469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3" y="2"/>
            <a:ext cx="2953019" cy="495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65" algn="l"/>
                <a:tab pos="1317728" algn="l"/>
                <a:tab pos="1976593" algn="l"/>
                <a:tab pos="26354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51009" y="2"/>
            <a:ext cx="2953019" cy="495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65" algn="l"/>
                <a:tab pos="1317728" algn="l"/>
                <a:tab pos="1976593" algn="l"/>
                <a:tab pos="26354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" y="9441815"/>
            <a:ext cx="2953019" cy="495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65" algn="l"/>
                <a:tab pos="1317728" algn="l"/>
                <a:tab pos="1976593" algn="l"/>
                <a:tab pos="26354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51009" y="9441815"/>
            <a:ext cx="2953019" cy="495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58865" algn="l"/>
                <a:tab pos="1317728" algn="l"/>
                <a:tab pos="1976593" algn="l"/>
                <a:tab pos="2635457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61F08586-EC23-4115-8E3C-18FD179E38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13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06025" indent="-271548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086193" indent="-217239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20670" indent="-217239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955147" indent="-217239" algn="l" defTabSz="42693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172386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6863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1340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5817" algn="l" defTabSz="8689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55650"/>
            <a:ext cx="5380038" cy="37258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08586-EC23-4115-8E3C-18FD179E3898}" type="slidenum">
              <a:rPr lang="de-DE" smtClean="0"/>
              <a:pPr>
                <a:defRPr/>
              </a:pPr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08586-EC23-4115-8E3C-18FD179E389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76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560" y="2129984"/>
            <a:ext cx="8420880" cy="1470394"/>
          </a:xfrm>
          <a:prstGeom prst="rect">
            <a:avLst/>
          </a:prstGeom>
        </p:spPr>
        <p:txBody>
          <a:bodyPr lIns="86895" tIns="43448" rIns="86895" bIns="434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6681" y="3885528"/>
            <a:ext cx="6934200" cy="1752664"/>
          </a:xfrm>
          <a:prstGeom prst="rect">
            <a:avLst/>
          </a:prstGeom>
        </p:spPr>
        <p:txBody>
          <a:bodyPr lIns="86895" tIns="43448" rIns="86895" bIns="43448"/>
          <a:lstStyle>
            <a:lvl1pPr marL="0" indent="0" algn="ctr">
              <a:buNone/>
              <a:defRPr/>
            </a:lvl1pPr>
            <a:lvl2pPr marL="434477" indent="0" algn="ctr">
              <a:buNone/>
              <a:defRPr/>
            </a:lvl2pPr>
            <a:lvl3pPr marL="868954" indent="0" algn="ctr">
              <a:buNone/>
              <a:defRPr/>
            </a:lvl3pPr>
            <a:lvl4pPr marL="1303431" indent="0" algn="ctr">
              <a:buNone/>
              <a:defRPr/>
            </a:lvl4pPr>
            <a:lvl5pPr marL="1737909" indent="0" algn="ctr">
              <a:buNone/>
              <a:defRPr/>
            </a:lvl5pPr>
            <a:lvl6pPr marL="2172386" indent="0" algn="ctr">
              <a:buNone/>
              <a:defRPr/>
            </a:lvl6pPr>
            <a:lvl7pPr marL="2606863" indent="0" algn="ctr">
              <a:buNone/>
              <a:defRPr/>
            </a:lvl7pPr>
            <a:lvl8pPr marL="3041340" indent="0" algn="ctr">
              <a:buNone/>
              <a:defRPr/>
            </a:lvl8pPr>
            <a:lvl9pPr marL="347581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  <a:prstGeom prst="rect">
            <a:avLst/>
          </a:prstGeom>
        </p:spPr>
        <p:txBody>
          <a:bodyPr lIns="86895" tIns="43448" rIns="86895" bIns="434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521" y="1604330"/>
            <a:ext cx="8912280" cy="4524955"/>
          </a:xfrm>
          <a:prstGeom prst="rect">
            <a:avLst/>
          </a:prstGeom>
        </p:spPr>
        <p:txBody>
          <a:bodyPr vert="eaVert" lIns="86895" tIns="43448" rIns="86895" bIns="434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79120" y="273630"/>
            <a:ext cx="2227680" cy="5855655"/>
          </a:xfrm>
          <a:prstGeom prst="rect">
            <a:avLst/>
          </a:prstGeom>
        </p:spPr>
        <p:txBody>
          <a:bodyPr vert="eaVert" lIns="86895" tIns="43448" rIns="86895" bIns="434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4521" y="273630"/>
            <a:ext cx="6534840" cy="5855655"/>
          </a:xfrm>
          <a:prstGeom prst="rect">
            <a:avLst/>
          </a:prstGeom>
        </p:spPr>
        <p:txBody>
          <a:bodyPr vert="eaVert" lIns="86895" tIns="43448" rIns="86895" bIns="434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  <a:prstGeom prst="rect">
            <a:avLst/>
          </a:prstGeom>
        </p:spPr>
        <p:txBody>
          <a:bodyPr lIns="86895" tIns="43448" rIns="86895" bIns="434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4521" y="1604330"/>
            <a:ext cx="8912280" cy="4524955"/>
          </a:xfrm>
          <a:prstGeom prst="rect">
            <a:avLst/>
          </a:prstGeom>
        </p:spPr>
        <p:txBody>
          <a:bodyPr lIns="86895" tIns="43448" rIns="86895" bIns="43448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120" y="4406868"/>
            <a:ext cx="8419320" cy="1362383"/>
          </a:xfrm>
          <a:prstGeom prst="rect">
            <a:avLst/>
          </a:prstGeom>
        </p:spPr>
        <p:txBody>
          <a:bodyPr lIns="86895" tIns="43448" rIns="86895" bIns="43448"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3120" y="2906225"/>
            <a:ext cx="8419320" cy="1500638"/>
          </a:xfrm>
          <a:prstGeom prst="rect">
            <a:avLst/>
          </a:prstGeom>
        </p:spPr>
        <p:txBody>
          <a:bodyPr lIns="86895" tIns="43448" rIns="86895" bIns="43448" anchor="b"/>
          <a:lstStyle>
            <a:lvl1pPr marL="0" indent="0">
              <a:buNone/>
              <a:defRPr sz="1900"/>
            </a:lvl1pPr>
            <a:lvl2pPr marL="434477" indent="0">
              <a:buNone/>
              <a:defRPr sz="1700"/>
            </a:lvl2pPr>
            <a:lvl3pPr marL="868954" indent="0">
              <a:buNone/>
              <a:defRPr sz="1500"/>
            </a:lvl3pPr>
            <a:lvl4pPr marL="1303431" indent="0">
              <a:buNone/>
              <a:defRPr sz="1300"/>
            </a:lvl4pPr>
            <a:lvl5pPr marL="1737909" indent="0">
              <a:buNone/>
              <a:defRPr sz="1300"/>
            </a:lvl5pPr>
            <a:lvl6pPr marL="2172386" indent="0">
              <a:buNone/>
              <a:defRPr sz="1300"/>
            </a:lvl6pPr>
            <a:lvl7pPr marL="2606863" indent="0">
              <a:buNone/>
              <a:defRPr sz="1300"/>
            </a:lvl7pPr>
            <a:lvl8pPr marL="3041340" indent="0">
              <a:buNone/>
              <a:defRPr sz="1300"/>
            </a:lvl8pPr>
            <a:lvl9pPr marL="34758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  <a:prstGeom prst="rect">
            <a:avLst/>
          </a:prstGeom>
        </p:spPr>
        <p:txBody>
          <a:bodyPr lIns="86895" tIns="43448" rIns="86895" bIns="434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4520" y="1604330"/>
            <a:ext cx="4380480" cy="4524955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4761" y="1604330"/>
            <a:ext cx="4382040" cy="4524955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81" y="275071"/>
            <a:ext cx="8915400" cy="1142039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080" y="1535206"/>
            <a:ext cx="4375800" cy="639427"/>
          </a:xfrm>
          <a:prstGeom prst="rect">
            <a:avLst/>
          </a:prstGeom>
        </p:spPr>
        <p:txBody>
          <a:bodyPr lIns="86895" tIns="43448" rIns="86895" bIns="43448"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6080" y="2174633"/>
            <a:ext cx="4375800" cy="3951775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561" y="1535206"/>
            <a:ext cx="4378920" cy="639427"/>
          </a:xfrm>
          <a:prstGeom prst="rect">
            <a:avLst/>
          </a:prstGeom>
        </p:spPr>
        <p:txBody>
          <a:bodyPr lIns="86895" tIns="43448" rIns="86895" bIns="43448" anchor="b"/>
          <a:lstStyle>
            <a:lvl1pPr marL="0" indent="0">
              <a:buNone/>
              <a:defRPr sz="2300" b="1"/>
            </a:lvl1pPr>
            <a:lvl2pPr marL="434477" indent="0">
              <a:buNone/>
              <a:defRPr sz="1900" b="1"/>
            </a:lvl2pPr>
            <a:lvl3pPr marL="868954" indent="0">
              <a:buNone/>
              <a:defRPr sz="1700" b="1"/>
            </a:lvl3pPr>
            <a:lvl4pPr marL="1303431" indent="0">
              <a:buNone/>
              <a:defRPr sz="1500" b="1"/>
            </a:lvl4pPr>
            <a:lvl5pPr marL="1737909" indent="0">
              <a:buNone/>
              <a:defRPr sz="1500" b="1"/>
            </a:lvl5pPr>
            <a:lvl6pPr marL="2172386" indent="0">
              <a:buNone/>
              <a:defRPr sz="1500" b="1"/>
            </a:lvl6pPr>
            <a:lvl7pPr marL="2606863" indent="0">
              <a:buNone/>
              <a:defRPr sz="1500" b="1"/>
            </a:lvl7pPr>
            <a:lvl8pPr marL="3041340" indent="0">
              <a:buNone/>
              <a:defRPr sz="1500" b="1"/>
            </a:lvl8pPr>
            <a:lvl9pPr marL="3475817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561" y="2174633"/>
            <a:ext cx="4378920" cy="3951775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1143480"/>
          </a:xfrm>
          <a:prstGeom prst="rect">
            <a:avLst/>
          </a:prstGeom>
        </p:spPr>
        <p:txBody>
          <a:bodyPr lIns="86895" tIns="43448" rIns="86895" bIns="43448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080" y="273629"/>
            <a:ext cx="3258840" cy="1160762"/>
          </a:xfrm>
          <a:prstGeom prst="rect">
            <a:avLst/>
          </a:prstGeom>
        </p:spPr>
        <p:txBody>
          <a:bodyPr lIns="86895" tIns="43448" rIns="86895" bIns="43448"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481" y="273629"/>
            <a:ext cx="5538000" cy="5852774"/>
          </a:xfrm>
          <a:prstGeom prst="rect">
            <a:avLst/>
          </a:prstGeom>
        </p:spPr>
        <p:txBody>
          <a:bodyPr lIns="86895" tIns="43448" rIns="86895" bIns="43448"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080" y="1434392"/>
            <a:ext cx="3258840" cy="4692013"/>
          </a:xfrm>
          <a:prstGeom prst="rect">
            <a:avLst/>
          </a:prstGeom>
        </p:spPr>
        <p:txBody>
          <a:bodyPr lIns="86895" tIns="43448" rIns="86895" bIns="43448"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201" y="4800025"/>
            <a:ext cx="5943600" cy="567420"/>
          </a:xfrm>
          <a:prstGeom prst="rect">
            <a:avLst/>
          </a:prstGeom>
        </p:spPr>
        <p:txBody>
          <a:bodyPr lIns="86895" tIns="43448" rIns="86895" bIns="43448"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2201" y="612065"/>
            <a:ext cx="5943600" cy="4115952"/>
          </a:xfrm>
          <a:prstGeom prst="rect">
            <a:avLst/>
          </a:prstGeom>
        </p:spPr>
        <p:txBody>
          <a:bodyPr lIns="86895" tIns="43448" rIns="86895" bIns="43448"/>
          <a:lstStyle>
            <a:lvl1pPr marL="0" indent="0">
              <a:buNone/>
              <a:defRPr sz="3000"/>
            </a:lvl1pPr>
            <a:lvl2pPr marL="434477" indent="0">
              <a:buNone/>
              <a:defRPr sz="2700"/>
            </a:lvl2pPr>
            <a:lvl3pPr marL="868954" indent="0">
              <a:buNone/>
              <a:defRPr sz="2300"/>
            </a:lvl3pPr>
            <a:lvl4pPr marL="1303431" indent="0">
              <a:buNone/>
              <a:defRPr sz="1900"/>
            </a:lvl4pPr>
            <a:lvl5pPr marL="1737909" indent="0">
              <a:buNone/>
              <a:defRPr sz="1900"/>
            </a:lvl5pPr>
            <a:lvl6pPr marL="2172386" indent="0">
              <a:buNone/>
              <a:defRPr sz="1900"/>
            </a:lvl6pPr>
            <a:lvl7pPr marL="2606863" indent="0">
              <a:buNone/>
              <a:defRPr sz="1900"/>
            </a:lvl7pPr>
            <a:lvl8pPr marL="3041340" indent="0">
              <a:buNone/>
              <a:defRPr sz="1900"/>
            </a:lvl8pPr>
            <a:lvl9pPr marL="3475817" indent="0">
              <a:buNone/>
              <a:defRPr sz="19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2201" y="5367444"/>
            <a:ext cx="5943600" cy="805044"/>
          </a:xfrm>
          <a:prstGeom prst="rect">
            <a:avLst/>
          </a:prstGeom>
        </p:spPr>
        <p:txBody>
          <a:bodyPr lIns="86895" tIns="43448" rIns="86895" bIns="43448"/>
          <a:lstStyle>
            <a:lvl1pPr marL="0" indent="0">
              <a:buNone/>
              <a:defRPr sz="1300"/>
            </a:lvl1pPr>
            <a:lvl2pPr marL="434477" indent="0">
              <a:buNone/>
              <a:defRPr sz="1100"/>
            </a:lvl2pPr>
            <a:lvl3pPr marL="868954" indent="0">
              <a:buNone/>
              <a:defRPr sz="1000"/>
            </a:lvl3pPr>
            <a:lvl4pPr marL="1303431" indent="0">
              <a:buNone/>
              <a:defRPr sz="900"/>
            </a:lvl4pPr>
            <a:lvl5pPr marL="1737909" indent="0">
              <a:buNone/>
              <a:defRPr sz="900"/>
            </a:lvl5pPr>
            <a:lvl6pPr marL="2172386" indent="0">
              <a:buNone/>
              <a:defRPr sz="900"/>
            </a:lvl6pPr>
            <a:lvl7pPr marL="2606863" indent="0">
              <a:buNone/>
              <a:defRPr sz="900"/>
            </a:lvl7pPr>
            <a:lvl8pPr marL="3041340" indent="0">
              <a:buNone/>
              <a:defRPr sz="900"/>
            </a:lvl8pPr>
            <a:lvl9pPr marL="347581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94521" y="6247376"/>
            <a:ext cx="230568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388320" y="6247376"/>
            <a:ext cx="3138720" cy="470930"/>
          </a:xfrm>
          <a:prstGeom prst="rect">
            <a:avLst/>
          </a:prstGeom>
          <a:ln/>
        </p:spPr>
        <p:txBody>
          <a:bodyPr lIns="86895" tIns="43448" rIns="86895" bIns="43448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7" name="Picture 1" descr="C:\Documents and Settings\igonin_og.SCAA\Мои документы\Мои рисунки\ЛОГО РОСАВИАЦИЯ.gi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92902" y="6297264"/>
            <a:ext cx="3030221" cy="5225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9521970" y="6597698"/>
            <a:ext cx="510446" cy="257022"/>
          </a:xfrm>
          <a:prstGeom prst="rect">
            <a:avLst/>
          </a:prstGeom>
          <a:noFill/>
        </p:spPr>
        <p:txBody>
          <a:bodyPr wrap="square" lIns="86895" tIns="43448" rIns="86895" bIns="43448" rtlCol="0">
            <a:spAutoFit/>
          </a:bodyPr>
          <a:lstStyle/>
          <a:p>
            <a:fld id="{2CCF0FB6-F123-4F00-86F5-29ACDCB66CE4}" type="slidenum">
              <a:rPr lang="ru-RU" sz="1100" smtClean="0"/>
              <a:pPr/>
              <a:t>‹#›</a:t>
            </a:fld>
            <a:endParaRPr lang="ru-RU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38" r:id="rId2"/>
    <p:sldLayoutId id="2147483719" r:id="rId3"/>
    <p:sldLayoutId id="2147483739" r:id="rId4"/>
    <p:sldLayoutId id="2147483720" r:id="rId5"/>
    <p:sldLayoutId id="2147483721" r:id="rId6"/>
    <p:sldLayoutId id="2147483740" r:id="rId7"/>
    <p:sldLayoutId id="2147483722" r:id="rId8"/>
    <p:sldLayoutId id="2147483723" r:id="rId9"/>
    <p:sldLayoutId id="2147483724" r:id="rId10"/>
    <p:sldLayoutId id="2147483725" r:id="rId11"/>
  </p:sldLayoutIdLst>
  <p:transition spd="slow">
    <p:wip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26935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389624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cs typeface="Arial Unicode MS" charset="0"/>
        </a:defRPr>
      </a:lvl6pPr>
      <a:lvl7pPr marL="2824102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cs typeface="Arial Unicode MS" charset="0"/>
        </a:defRPr>
      </a:lvl7pPr>
      <a:lvl8pPr marL="3258579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cs typeface="Arial Unicode MS" charset="0"/>
        </a:defRPr>
      </a:lvl8pPr>
      <a:lvl9pPr marL="3693056" indent="-217239" algn="ctr" defTabSz="426935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2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25858" indent="-325858" algn="l" defTabSz="426935" rtl="0" eaLnBrk="0" fontAlgn="base" hangingPunct="0">
        <a:lnSpc>
          <a:spcPct val="93000"/>
        </a:lnSpc>
        <a:spcBef>
          <a:spcPct val="0"/>
        </a:spcBef>
        <a:spcAft>
          <a:spcPts val="1354"/>
        </a:spcAft>
        <a:buClr>
          <a:srgbClr val="000000"/>
        </a:buClr>
        <a:buSzPct val="100000"/>
        <a:buFont typeface="Times New Roman" pitchFamily="18" charset="0"/>
        <a:defRPr sz="30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06025" indent="-271548" algn="l" defTabSz="426935" rtl="0" eaLnBrk="0" fontAlgn="base" hangingPunct="0">
        <a:lnSpc>
          <a:spcPct val="93000"/>
        </a:lnSpc>
        <a:spcBef>
          <a:spcPct val="0"/>
        </a:spcBef>
        <a:spcAft>
          <a:spcPts val="1081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086193" indent="-217239" algn="l" defTabSz="426935" rtl="0" eaLnBrk="0" fontAlgn="base" hangingPunct="0">
        <a:lnSpc>
          <a:spcPct val="93000"/>
        </a:lnSpc>
        <a:spcBef>
          <a:spcPct val="0"/>
        </a:spcBef>
        <a:spcAft>
          <a:spcPts val="808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520670" indent="-217239" algn="l" defTabSz="426935" rtl="0" eaLnBrk="0" fontAlgn="base" hangingPunct="0">
        <a:lnSpc>
          <a:spcPct val="93000"/>
        </a:lnSpc>
        <a:spcBef>
          <a:spcPct val="0"/>
        </a:spcBef>
        <a:spcAft>
          <a:spcPts val="546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1955147" indent="-217239" algn="l" defTabSz="426935" rtl="0" eaLnBrk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389624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cs typeface="+mn-cs"/>
        </a:defRPr>
      </a:lvl6pPr>
      <a:lvl7pPr marL="2824102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cs typeface="+mn-cs"/>
        </a:defRPr>
      </a:lvl7pPr>
      <a:lvl8pPr marL="3258579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cs typeface="+mn-cs"/>
        </a:defRPr>
      </a:lvl8pPr>
      <a:lvl9pPr marL="3693056" indent="-217239" algn="l" defTabSz="426935" rtl="0" fontAlgn="base" hangingPunct="0">
        <a:lnSpc>
          <a:spcPct val="93000"/>
        </a:lnSpc>
        <a:spcBef>
          <a:spcPct val="0"/>
        </a:spcBef>
        <a:spcAft>
          <a:spcPts val="274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477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8954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3431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7909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2386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6863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1340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5817" algn="l" defTabSz="8689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0" name="Picture 2" descr="C:\Documents and Settings\igonin_og.SCAA\Мои документы\Мои рисунки\Облака\SE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-1"/>
            <a:ext cx="9905366" cy="6858001"/>
          </a:xfrm>
          <a:prstGeom prst="rect">
            <a:avLst/>
          </a:prstGeom>
          <a:noFill/>
        </p:spPr>
      </p:pic>
      <p:pic>
        <p:nvPicPr>
          <p:cNvPr id="570374" name="Picture 6" descr="C:\Documents and Settings\igonin_og.SCAA\Мои документы\Мои рисунки\ЛОГО РОСАВИАЦИЯ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24" y="293436"/>
            <a:ext cx="8382468" cy="1416695"/>
          </a:xfrm>
          <a:prstGeom prst="rect">
            <a:avLst/>
          </a:prstGeom>
          <a:noFill/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5181600"/>
            <a:ext cx="2144718" cy="143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5181601"/>
            <a:ext cx="2231441" cy="143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391406" y="5181605"/>
            <a:ext cx="2249935" cy="14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sakov_EV\Desktop\SukhoiSuperjet_100-95_97004_Ramenskoye_2011-8-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254" y="3422482"/>
            <a:ext cx="19507" cy="1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847" y="5181600"/>
            <a:ext cx="2247374" cy="150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512" y="1973158"/>
            <a:ext cx="8928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Общественный совет</a:t>
            </a:r>
            <a:endParaRPr lang="ru-RU" sz="28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Система обязательной сертификации в гражданской авиации и меры по ее </a:t>
            </a:r>
            <a:r>
              <a:rPr lang="ru-RU" sz="2800" b="1" dirty="0" smtClean="0">
                <a:ln w="1905"/>
                <a:solidFill>
                  <a:srgbClr val="00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совершенствованию</a:t>
            </a:r>
            <a:endParaRPr lang="ru-RU" sz="28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21" y="273629"/>
            <a:ext cx="8912280" cy="995131"/>
          </a:xfrm>
        </p:spPr>
        <p:txBody>
          <a:bodyPr/>
          <a:lstStyle/>
          <a:p>
            <a:r>
              <a:rPr lang="ru-RU" sz="3200" dirty="0" smtClean="0">
                <a:solidFill>
                  <a:schemeClr val="bg2"/>
                </a:solidFill>
              </a:rPr>
              <a:t>Нормативные правовые основы деятельности</a:t>
            </a:r>
            <a:endParaRPr lang="ru-RU" sz="3200" dirty="0">
              <a:solidFill>
                <a:schemeClr val="bg2"/>
              </a:solidFill>
            </a:endParaRP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500956"/>
              </p:ext>
            </p:extLst>
          </p:nvPr>
        </p:nvGraphicFramePr>
        <p:xfrm>
          <a:off x="361255" y="1219200"/>
          <a:ext cx="8912225" cy="4910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4873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0" y="332656"/>
            <a:ext cx="9906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АВИАЦИОННЫЕ ПРАВИЛА</a:t>
            </a:r>
            <a:endParaRPr lang="ru-RU" sz="36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005" y="2711502"/>
            <a:ext cx="960303" cy="640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Самолеты транспортной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6005" y="3493586"/>
            <a:ext cx="960303" cy="3923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Легкие </a:t>
            </a:r>
          </a:p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самолеты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1425" y="2746352"/>
            <a:ext cx="1004150" cy="640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Вертолеты транспортной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48133" y="3538441"/>
            <a:ext cx="1007442" cy="5686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Вертолеты нормальной</a:t>
            </a:r>
          </a:p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0090" y="2743798"/>
            <a:ext cx="948283" cy="5760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Двигатели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60090" y="3464999"/>
            <a:ext cx="948283" cy="5029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Воздушные винты</a:t>
            </a:r>
          </a:p>
        </p:txBody>
      </p:sp>
      <p:cxnSp>
        <p:nvCxnSpPr>
          <p:cNvPr id="11" name="Прямая соединительная линия 10"/>
          <p:cNvCxnSpPr>
            <a:stCxn id="9" idx="0"/>
            <a:endCxn id="8" idx="2"/>
          </p:cNvCxnSpPr>
          <p:nvPr/>
        </p:nvCxnSpPr>
        <p:spPr>
          <a:xfrm flipV="1">
            <a:off x="3334232" y="3319861"/>
            <a:ext cx="0" cy="145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6" idx="2"/>
            <a:endCxn id="7" idx="0"/>
          </p:cNvCxnSpPr>
          <p:nvPr/>
        </p:nvCxnSpPr>
        <p:spPr>
          <a:xfrm flipH="1">
            <a:off x="2151854" y="3387008"/>
            <a:ext cx="1646" cy="151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2"/>
            <a:endCxn id="5" idx="0"/>
          </p:cNvCxnSpPr>
          <p:nvPr/>
        </p:nvCxnSpPr>
        <p:spPr>
          <a:xfrm>
            <a:off x="976157" y="3352158"/>
            <a:ext cx="0" cy="1414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101743" y="2715077"/>
            <a:ext cx="1292035" cy="1224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Издание директив летной годности для сертифицированной авиационной техники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379" y="1934627"/>
            <a:ext cx="123163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АП-23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АП-25</a:t>
            </a: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5016" y="1941975"/>
            <a:ext cx="128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АП-27, АП-29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00261" y="1958661"/>
            <a:ext cx="128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АП-33, АП-35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09443" y="2754837"/>
            <a:ext cx="948283" cy="783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Охрана окружающей среды, 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7811" y="1934626"/>
            <a:ext cx="128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АП-34, АП-36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4517" y="1957500"/>
            <a:ext cx="128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АП-39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075511" y="1686282"/>
            <a:ext cx="0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075511" y="1679355"/>
            <a:ext cx="77548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2153500" y="1686282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343528" y="1714065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598068" y="1722791"/>
            <a:ext cx="0" cy="208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689394" y="1693630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1075509" y="2370863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 flipV="1">
            <a:off x="2153501" y="2370863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3343529" y="2370863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4602441" y="2370863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 flipV="1">
            <a:off x="5689395" y="2370863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868095" y="3789167"/>
            <a:ext cx="1188132" cy="852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Выдача ЭКСПОРТНЫХ сертификатов летной годности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60083" y="1893498"/>
            <a:ext cx="12955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требованиями ИКАО Приложение 8 и Руководством по летной годности ИКАО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9760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 flipV="1">
            <a:off x="7480781" y="1709155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7504227" y="3501009"/>
            <a:ext cx="0" cy="2154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009443" y="3797524"/>
            <a:ext cx="948283" cy="7836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Шумы на местности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4594727" y="3538441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88504" y="4941168"/>
            <a:ext cx="9073008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АП-21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введены в действие приказом </a:t>
            </a:r>
            <a:r>
              <a:rPr lang="ru-RU" sz="1400" b="1" dirty="0">
                <a:cs typeface="Arial" panose="020B0604020202020204" pitchFamily="34" charset="0"/>
              </a:rPr>
              <a:t>Минтранса России №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474 от  19 декабря 2013 г.</a:t>
            </a:r>
          </a:p>
          <a:p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АП-23, АП-25, АП-27, АП-29, АП-33, АП-35, АП-36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введены в действие приказом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Минтранса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России </a:t>
            </a:r>
            <a:r>
              <a:rPr lang="ru-RU" sz="1400" b="1" dirty="0" smtClean="0">
                <a:cs typeface="Arial" panose="020B0604020202020204" pitchFamily="34" charset="0"/>
              </a:rPr>
              <a:t>№ 13 от </a:t>
            </a:r>
            <a:r>
              <a:rPr lang="ru-RU" sz="1400" b="1" dirty="0">
                <a:cs typeface="Arial" panose="020B0604020202020204" pitchFamily="34" charset="0"/>
              </a:rPr>
              <a:t>25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января 2016 г.</a:t>
            </a:r>
          </a:p>
          <a:p>
            <a:endParaRPr lang="ru-RU" sz="1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cs typeface="Arial" panose="020B0604020202020204" pitchFamily="34" charset="0"/>
              </a:rPr>
              <a:t>АП-170</a:t>
            </a:r>
            <a:r>
              <a:rPr lang="ru-RU" sz="1400" b="1" dirty="0" smtClean="0">
                <a:cs typeface="Arial" panose="020B0604020202020204" pitchFamily="34" charset="0"/>
              </a:rPr>
              <a:t> </a:t>
            </a:r>
            <a:r>
              <a:rPr lang="ru-RU" sz="1400" b="1" dirty="0">
                <a:cs typeface="Arial" panose="020B0604020202020204" pitchFamily="34" charset="0"/>
              </a:rPr>
              <a:t>– введены в действие приказом Минтранса России № </a:t>
            </a:r>
            <a:r>
              <a:rPr lang="ru-RU" sz="1400" b="1" dirty="0" smtClean="0">
                <a:cs typeface="Arial" panose="020B0604020202020204" pitchFamily="34" charset="0"/>
              </a:rPr>
              <a:t>12 от  25 января 2016 </a:t>
            </a:r>
            <a:r>
              <a:rPr lang="ru-RU" sz="1400" b="1" dirty="0">
                <a:cs typeface="Arial" panose="020B0604020202020204" pitchFamily="34" charset="0"/>
              </a:rPr>
              <a:t>г.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28237" y="2441733"/>
            <a:ext cx="1162284" cy="1347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36000" rIns="36000" bIns="36000" anchor="ctr"/>
          <a:lstStyle/>
          <a:p>
            <a:pPr algn="ctr"/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Радиотехни-ческое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светосигнальное оборудование и оборудование связи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28235" y="1894011"/>
            <a:ext cx="12892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АП-170 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 flipV="1">
            <a:off x="8830349" y="1709155"/>
            <a:ext cx="1" cy="2445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8841429" y="2255780"/>
            <a:ext cx="1" cy="1394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Взаимодействие</a:t>
            </a:r>
            <a:r>
              <a:rPr lang="en-US" sz="2800" dirty="0" smtClean="0">
                <a:solidFill>
                  <a:schemeClr val="bg2"/>
                </a:solidFill>
              </a:rPr>
              <a:t> </a:t>
            </a:r>
            <a:r>
              <a:rPr lang="ru-RU" sz="2800" dirty="0" smtClean="0">
                <a:solidFill>
                  <a:schemeClr val="bg2"/>
                </a:solidFill>
              </a:rPr>
              <a:t>Росавиации с авиационными администрациями иностранных государств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2336" y="1268760"/>
            <a:ext cx="922319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Проведены встречи с авиационными администрациями иностранных государств:</a:t>
            </a:r>
          </a:p>
          <a:p>
            <a:pPr algn="ctr"/>
            <a:r>
              <a:rPr lang="en-US" sz="2400" dirty="0"/>
              <a:t>EASA</a:t>
            </a:r>
            <a:r>
              <a:rPr lang="ru-RU" sz="2400" dirty="0"/>
              <a:t>, </a:t>
            </a:r>
            <a:r>
              <a:rPr lang="en-US" sz="2400" dirty="0"/>
              <a:t>FAA, CAAC, </a:t>
            </a:r>
            <a:r>
              <a:rPr lang="en-US" sz="2400" dirty="0" smtClean="0"/>
              <a:t>ENAC</a:t>
            </a:r>
            <a:endParaRPr lang="ru-RU" sz="24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В соответствии с достигнутыми договоренностями, подготовлены проекты дипломатических нот МИД о приемлемом механизме внесения изменений </a:t>
            </a:r>
            <a:r>
              <a:rPr lang="ru-RU" sz="2000" dirty="0"/>
              <a:t>в части определения Росавиации полномочным </a:t>
            </a:r>
            <a:r>
              <a:rPr lang="ru-RU" sz="2000" dirty="0" smtClean="0"/>
              <a:t>органом в Соглашение о повышении безопасности полетов между правительствами: </a:t>
            </a:r>
          </a:p>
          <a:p>
            <a:pPr algn="ctr"/>
            <a:endParaRPr lang="ru-RU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Российской Федерации и Соединённых Штатов Америки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ru-RU" sz="2000" dirty="0" smtClean="0"/>
              <a:t>Российской Федерации и Китайской Народной Республики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400" dirty="0" smtClean="0"/>
              <a:t>Ведется работа по внесению изменений в процедуры реализации межправительственных Соглашений о повышении безопасности полетов</a:t>
            </a:r>
          </a:p>
        </p:txBody>
      </p:sp>
    </p:spTree>
    <p:extLst>
      <p:ext uri="{BB962C8B-B14F-4D97-AF65-F5344CB8AC3E}">
        <p14:creationId xmlns:p14="http://schemas.microsoft.com/office/powerpoint/2010/main" val="3223263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2"/>
                </a:solidFill>
              </a:rPr>
              <a:t>Справка </a:t>
            </a:r>
            <a:r>
              <a:rPr lang="ru-RU" sz="2400" dirty="0" smtClean="0">
                <a:solidFill>
                  <a:schemeClr val="bg2"/>
                </a:solidFill>
              </a:rPr>
              <a:t>о состоянии работ по сертификации авиационной техники в </a:t>
            </a:r>
            <a:r>
              <a:rPr lang="ru-RU" sz="2400" dirty="0" err="1" smtClean="0">
                <a:solidFill>
                  <a:schemeClr val="bg2"/>
                </a:solidFill>
              </a:rPr>
              <a:t>Росавиации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17" name="AutoShape 58"/>
          <p:cNvSpPr>
            <a:spLocks noChangeAspect="1" noChangeArrowheads="1" noTextEdit="1"/>
          </p:cNvSpPr>
          <p:nvPr/>
        </p:nvSpPr>
        <p:spPr bwMode="auto">
          <a:xfrm>
            <a:off x="1752600" y="1981200"/>
            <a:ext cx="66198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Rectangle 67"/>
          <p:cNvSpPr>
            <a:spLocks noChangeArrowheads="1"/>
          </p:cNvSpPr>
          <p:nvPr/>
        </p:nvSpPr>
        <p:spPr bwMode="auto">
          <a:xfrm>
            <a:off x="5805488" y="1984375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8120063" y="1984375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71"/>
          <p:cNvSpPr>
            <a:spLocks noChangeArrowheads="1"/>
          </p:cNvSpPr>
          <p:nvPr/>
        </p:nvSpPr>
        <p:spPr bwMode="auto">
          <a:xfrm>
            <a:off x="4491038" y="2187575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73"/>
          <p:cNvSpPr>
            <a:spLocks noChangeArrowheads="1"/>
          </p:cNvSpPr>
          <p:nvPr/>
        </p:nvSpPr>
        <p:spPr bwMode="auto">
          <a:xfrm>
            <a:off x="8075613" y="2187575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75"/>
          <p:cNvSpPr>
            <a:spLocks noChangeArrowheads="1"/>
          </p:cNvSpPr>
          <p:nvPr/>
        </p:nvSpPr>
        <p:spPr bwMode="auto">
          <a:xfrm>
            <a:off x="4619625" y="2392363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77"/>
          <p:cNvSpPr>
            <a:spLocks noChangeArrowheads="1"/>
          </p:cNvSpPr>
          <p:nvPr/>
        </p:nvSpPr>
        <p:spPr bwMode="auto">
          <a:xfrm>
            <a:off x="8120063" y="2392363"/>
            <a:ext cx="115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78"/>
          <p:cNvSpPr>
            <a:spLocks noChangeArrowheads="1"/>
          </p:cNvSpPr>
          <p:nvPr/>
        </p:nvSpPr>
        <p:spPr bwMode="auto">
          <a:xfrm>
            <a:off x="1830388" y="2593975"/>
            <a:ext cx="1047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6536" y="1626751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декабря 2015 года в </a:t>
            </a:r>
            <a:r>
              <a:rPr lang="ru-RU" dirty="0" err="1"/>
              <a:t>Росавиацию</a:t>
            </a:r>
            <a:r>
              <a:rPr lang="ru-RU" dirty="0"/>
              <a:t> поступило </a:t>
            </a:r>
            <a:r>
              <a:rPr lang="ru-RU" dirty="0" smtClean="0"/>
              <a:t>386 </a:t>
            </a:r>
            <a:r>
              <a:rPr lang="ru-RU" dirty="0"/>
              <a:t>заявка на сертификацию авиационной техники, исполнено </a:t>
            </a:r>
            <a:r>
              <a:rPr lang="ru-RU" dirty="0" smtClean="0"/>
              <a:t>189 </a:t>
            </a:r>
            <a:r>
              <a:rPr lang="ru-RU" dirty="0"/>
              <a:t>заявок, в том числе 60 заявок поступило от иностранных заявителей, исполнено 24 заявки.</a:t>
            </a:r>
          </a:p>
          <a:p>
            <a:endParaRPr lang="ru-RU" dirty="0" smtClean="0"/>
          </a:p>
          <a:p>
            <a:r>
              <a:rPr lang="ru-RU" dirty="0" smtClean="0"/>
              <a:t>Выдано: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сертификатов </a:t>
            </a:r>
            <a:r>
              <a:rPr lang="ru-RU" dirty="0"/>
              <a:t>типа – </a:t>
            </a:r>
            <a:r>
              <a:rPr lang="ru-RU" dirty="0" smtClean="0"/>
              <a:t>9;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 </a:t>
            </a:r>
            <a:r>
              <a:rPr lang="ru-RU" dirty="0" smtClean="0"/>
              <a:t>  одобрений </a:t>
            </a:r>
            <a:r>
              <a:rPr lang="ru-RU" dirty="0"/>
              <a:t>главных изменений – 45.</a:t>
            </a:r>
          </a:p>
        </p:txBody>
      </p:sp>
    </p:spTree>
    <p:extLst>
      <p:ext uri="{BB962C8B-B14F-4D97-AF65-F5344CB8AC3E}">
        <p14:creationId xmlns:p14="http://schemas.microsoft.com/office/powerpoint/2010/main" val="33053778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Основные работы по сертификации авиационной </a:t>
            </a:r>
            <a:r>
              <a:rPr lang="ru-RU" sz="2800" dirty="0" smtClean="0">
                <a:solidFill>
                  <a:schemeClr val="bg2"/>
                </a:solidFill>
              </a:rPr>
              <a:t>техники, </a:t>
            </a:r>
            <a:r>
              <a:rPr lang="ru-RU" sz="2800" dirty="0" smtClean="0">
                <a:solidFill>
                  <a:schemeClr val="bg2"/>
                </a:solidFill>
              </a:rPr>
              <a:t>выполненные Росавиацией</a:t>
            </a:r>
            <a:endParaRPr lang="ru-RU" sz="2800" dirty="0">
              <a:solidFill>
                <a:schemeClr val="bg2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69271"/>
              </p:ext>
            </p:extLst>
          </p:nvPr>
        </p:nvGraphicFramePr>
        <p:xfrm>
          <a:off x="762002" y="1135597"/>
          <a:ext cx="8655494" cy="5286402"/>
        </p:xfrm>
        <a:graphic>
          <a:graphicData uri="http://schemas.openxmlformats.org/drawingml/2006/table">
            <a:tbl>
              <a:tblPr/>
              <a:tblGrid>
                <a:gridCol w="222715"/>
                <a:gridCol w="222715"/>
                <a:gridCol w="1272657"/>
                <a:gridCol w="1060549"/>
                <a:gridCol w="1304473"/>
                <a:gridCol w="1251446"/>
                <a:gridCol w="1251446"/>
                <a:gridCol w="2069493"/>
              </a:tblGrid>
              <a:tr h="12369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97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РАЗРАБОТЧИК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ТИП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ОБРАЗЦА АТ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Сертификат типа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Вид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одобрительного документа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Карта данных сертификата типа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AirbusHelicopters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норм.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EC-175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СТ348-175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КДСТ-ФАВТ-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EC175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изд.01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26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AW-139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189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№СТ318-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AW139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КДСТ-ФАВТ-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AW139-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ОГИ-13 изд.01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131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Embraer 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ERJ-170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FATA-CT-ERJ-170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 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ERJ-170-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EMBRAER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Изд.01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Embraer 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EMB-550/545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СТ-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EMB-550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FATA-CT-EMB-550-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Изд. 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278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Honeywell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двигатели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AS-907-3-1E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№СТ-254-АМД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КДСТ-ФАВТ-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AS907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Изд.01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9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ГСС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RRJ-95LR-100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№СТ322-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RRJ-95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КДСТ_№СТ322-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RRJ-95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изд.51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Камов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Ка-226Т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СТ225-Ка-226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КДСТ-ФАВТ-Ка-226 изд.01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МВЗ им. М.Л. Миля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Ми-26ТС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81-26ТС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 № 81-26ТС изд.06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МВЗ им. М.Л. Миля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Ми-38-2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 № ФАВТ-01-Ми-38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КДСТ№ФАВТ-01-Ми-38 изд. 02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МВЗ им. М.Л. Миля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Ми-171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СТ 90-171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 №90-171 изд.01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19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КВЗ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Ансат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№СТ236-Ансат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 №СТ236-Ансат-Д03 изд.08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882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АО МВЗ им. М.Л. Миля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вертолеты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Ми-171А2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FATA-02023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СТ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</a:t>
                      </a:r>
                      <a:r>
                        <a:rPr lang="en-US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FATA-02023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ПАО Туполев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самолеты трансп.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Ту-204-300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№ СТ238-Ту-204-300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ОГИ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КДСТ-ФАВТ-Ту-204-300 изд. 02</a:t>
                      </a:r>
                    </a:p>
                  </a:txBody>
                  <a:tcPr marL="7734" marR="7734" marT="77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065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sng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734" marR="7734" marT="77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062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406" y="332656"/>
            <a:ext cx="8912280" cy="536675"/>
          </a:xfrm>
        </p:spPr>
        <p:txBody>
          <a:bodyPr anchor="ctr"/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РОСАВИАЦИЯ В НАЦИОНАЛЬНОЙ СИСТЕМЕ ТРАНСПОРТА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3528" y="1057779"/>
            <a:ext cx="4047708" cy="400110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Правительство Российской Федерации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9530" y="1652607"/>
            <a:ext cx="4061706" cy="120032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Министерство транспорта Российской Федерации</a:t>
            </a:r>
            <a:b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</a:b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Департамент государственной политики в области гражданской авиации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Департамент программ развития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0968" y="4407495"/>
            <a:ext cx="328614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Федеральная служба по надзору в сфере транспорта (</a:t>
            </a:r>
            <a:r>
              <a:rPr lang="ru-RU" sz="1200" b="1" dirty="0" err="1" smtClean="0">
                <a:solidFill>
                  <a:prstClr val="black"/>
                </a:solidFill>
                <a:cs typeface="Times New Roman" pitchFamily="18" charset="0"/>
              </a:rPr>
              <a:t>Ространснадзор</a:t>
            </a: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9530" y="3000372"/>
            <a:ext cx="4072536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Федеральное агентство воздушного транспорта (</a:t>
            </a:r>
            <a:r>
              <a:rPr lang="ru-RU" sz="1200" b="1" dirty="0" err="1" smtClean="0">
                <a:solidFill>
                  <a:prstClr val="black"/>
                </a:solidFill>
                <a:cs typeface="Times New Roman" pitchFamily="18" charset="0"/>
              </a:rPr>
              <a:t>Росавиация</a:t>
            </a: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0968" y="4911551"/>
            <a:ext cx="328614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Федеральное агентство железнодорожного транспорта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0968" y="5415607"/>
            <a:ext cx="3286148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Федеральное агентство  морского и речного транспорта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24438" y="1637544"/>
            <a:ext cx="4572032" cy="55399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Государственная политика в области гражданской авиации,</a:t>
            </a: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единая техническая политика,</a:t>
            </a:r>
          </a:p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разработка и издание федеральных авиационных правил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024438" y="2308810"/>
            <a:ext cx="45720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Осуществление государственной политики в сфере гражданской авиации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24438" y="4450832"/>
            <a:ext cx="45720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Надзор за соблюдением законодательства юридическими лицами по всем видам транспорта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9530" y="3532946"/>
            <a:ext cx="4072536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Центральный аппарат в Москве и 15 региональных отделений в России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4438" y="2969657"/>
            <a:ext cx="4572032" cy="132343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Функции по оказанию государственных услуг и управлению государственным имуществом в сфере воздушного транспорта Российской Федерации, аэронавигационного обслуживания пользователей воздушного пространства Российской Федерации авиационно-космического поиска и спасания, функции по оказанию государственных услуг в области транспортной безопасности в этой сфере, а также государственной регистрации прав на воздушные суда и сделок с ними.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667116" y="4511400"/>
            <a:ext cx="1352762" cy="28575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0968" y="5949280"/>
            <a:ext cx="3286148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cs typeface="Times New Roman" pitchFamily="18" charset="0"/>
              </a:rPr>
              <a:t>Федеральное дорожное агентство</a:t>
            </a:r>
            <a:endParaRPr lang="ru-RU" sz="12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25008" y="1052736"/>
            <a:ext cx="4572032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solidFill>
                  <a:prstClr val="black"/>
                </a:solidFill>
                <a:cs typeface="Times New Roman" pitchFamily="18" charset="0"/>
              </a:rPr>
              <a:t>Определение полномочий федеральных органов исполнительной власти</a:t>
            </a:r>
            <a:endParaRPr lang="ru-RU" sz="1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4381496" y="1785926"/>
            <a:ext cx="642942" cy="2857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4381496" y="2348880"/>
            <a:ext cx="642942" cy="28575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4382066" y="3071810"/>
            <a:ext cx="642942" cy="3571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4382066" y="3557937"/>
            <a:ext cx="642942" cy="357189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4376936" y="1124744"/>
            <a:ext cx="642942" cy="285751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77" y="857232"/>
            <a:ext cx="4101731" cy="502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71" y="857232"/>
            <a:ext cx="4149555" cy="502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73877" y="357166"/>
            <a:ext cx="3946950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авиационной техники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5181" y="285728"/>
            <a:ext cx="4179123" cy="4286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Сертификация Разработчиков и Изготовителей авиационной техники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492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88" y="38101"/>
            <a:ext cx="9289032" cy="876301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2"/>
                </a:solidFill>
              </a:rPr>
              <a:t>Полномочия управлений </a:t>
            </a:r>
            <a:r>
              <a:rPr lang="ru-RU" sz="1800" b="1" dirty="0">
                <a:solidFill>
                  <a:schemeClr val="bg2"/>
                </a:solidFill>
              </a:rPr>
              <a:t>Росавиации </a:t>
            </a:r>
            <a:r>
              <a:rPr lang="ru-RU" sz="1800" b="1" dirty="0" smtClean="0">
                <a:solidFill>
                  <a:schemeClr val="bg2"/>
                </a:solidFill>
              </a:rPr>
              <a:t>по обязательной сертификации в гражданской авиации в соответствии со статьей 8 ВК РФ</a:t>
            </a:r>
            <a:endParaRPr lang="ru-RU" sz="1800" b="1" dirty="0">
              <a:solidFill>
                <a:schemeClr val="bg2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16496" y="908720"/>
            <a:ext cx="9217024" cy="5143436"/>
            <a:chOff x="416496" y="908720"/>
            <a:chExt cx="9217024" cy="5143436"/>
          </a:xfrm>
        </p:grpSpPr>
        <p:sp>
          <p:nvSpPr>
            <p:cNvPr id="4" name="Прямая соединительная линия 3"/>
            <p:cNvSpPr/>
            <p:nvPr/>
          </p:nvSpPr>
          <p:spPr>
            <a:xfrm>
              <a:off x="533400" y="914402"/>
              <a:ext cx="8912225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олилиния 4"/>
            <p:cNvSpPr/>
            <p:nvPr/>
          </p:nvSpPr>
          <p:spPr>
            <a:xfrm>
              <a:off x="416496" y="908720"/>
              <a:ext cx="2160241" cy="1290462"/>
            </a:xfrm>
            <a:custGeom>
              <a:avLst/>
              <a:gdLst>
                <a:gd name="connsiteX0" fmla="*/ 0 w 2353385"/>
                <a:gd name="connsiteY0" fmla="*/ 0 h 5357338"/>
                <a:gd name="connsiteX1" fmla="*/ 2353385 w 2353385"/>
                <a:gd name="connsiteY1" fmla="*/ 0 h 5357338"/>
                <a:gd name="connsiteX2" fmla="*/ 2353385 w 2353385"/>
                <a:gd name="connsiteY2" fmla="*/ 5357338 h 5357338"/>
                <a:gd name="connsiteX3" fmla="*/ 0 w 2353385"/>
                <a:gd name="connsiteY3" fmla="*/ 5357338 h 5357338"/>
                <a:gd name="connsiteX4" fmla="*/ 0 w 2353385"/>
                <a:gd name="connsiteY4" fmla="*/ 0 h 535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3385" h="5357338">
                  <a:moveTo>
                    <a:pt x="0" y="0"/>
                  </a:moveTo>
                  <a:lnTo>
                    <a:pt x="2353385" y="0"/>
                  </a:lnTo>
                  <a:lnTo>
                    <a:pt x="2353385" y="5357338"/>
                  </a:lnTo>
                  <a:lnTo>
                    <a:pt x="0" y="535733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>
                  <a:solidFill>
                    <a:schemeClr val="tx1"/>
                  </a:solidFill>
                </a:rPr>
                <a:t>Управление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поддержания </a:t>
              </a:r>
              <a:r>
                <a:rPr lang="ru-RU" sz="1600" b="1" dirty="0">
                  <a:solidFill>
                    <a:schemeClr val="tx1"/>
                  </a:solidFill>
                </a:rPr>
                <a:t>летной годности воздушных </a:t>
              </a:r>
              <a:r>
                <a:rPr lang="ru-RU" sz="1600" b="1" dirty="0" smtClean="0">
                  <a:solidFill>
                    <a:schemeClr val="tx1"/>
                  </a:solidFill>
                </a:rPr>
                <a:t>судов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ru-RU" sz="500" b="1" dirty="0" smtClean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600" b="1" dirty="0" smtClean="0">
                  <a:solidFill>
                    <a:schemeClr val="tx1"/>
                  </a:solidFill>
                </a:rPr>
                <a:t>Управление сертификации авиационной техники</a:t>
              </a: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ru-RU" sz="1600" b="1" dirty="0">
                <a:solidFill>
                  <a:schemeClr val="tx1"/>
                </a:solidFill>
              </a:endParaRPr>
            </a:p>
            <a:p>
              <a:pPr defTabSz="711200">
                <a:lnSpc>
                  <a:spcPct val="90000"/>
                </a:lnSpc>
                <a:spcAft>
                  <a:spcPct val="35000"/>
                </a:spcAft>
              </a:pPr>
              <a:endParaRPr lang="ru-RU" sz="1600" b="1" dirty="0">
                <a:solidFill>
                  <a:schemeClr val="tx1"/>
                </a:solidFill>
              </a:endParaRPr>
            </a:p>
            <a:p>
              <a:pPr lvl="0" defTabSz="711200">
                <a:lnSpc>
                  <a:spcPct val="90000"/>
                </a:lnSpc>
                <a:spcAft>
                  <a:spcPct val="35000"/>
                </a:spcAft>
              </a:pP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720752" y="914568"/>
              <a:ext cx="6912768" cy="1650335"/>
            </a:xfrm>
            <a:custGeom>
              <a:avLst/>
              <a:gdLst>
                <a:gd name="connsiteX0" fmla="*/ 0 w 6429030"/>
                <a:gd name="connsiteY0" fmla="*/ 0 h 1250394"/>
                <a:gd name="connsiteX1" fmla="*/ 6429030 w 6429030"/>
                <a:gd name="connsiteY1" fmla="*/ 0 h 1250394"/>
                <a:gd name="connsiteX2" fmla="*/ 6429030 w 6429030"/>
                <a:gd name="connsiteY2" fmla="*/ 1250394 h 1250394"/>
                <a:gd name="connsiteX3" fmla="*/ 0 w 6429030"/>
                <a:gd name="connsiteY3" fmla="*/ 1250394 h 1250394"/>
                <a:gd name="connsiteX4" fmla="*/ 0 w 6429030"/>
                <a:gd name="connsiteY4" fmla="*/ 0 h 125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030" h="1250394">
                  <a:moveTo>
                    <a:pt x="0" y="0"/>
                  </a:moveTo>
                  <a:lnTo>
                    <a:pt x="6429030" y="0"/>
                  </a:lnTo>
                  <a:lnTo>
                    <a:pt x="6429030" y="1250394"/>
                  </a:lnTo>
                  <a:lnTo>
                    <a:pt x="0" y="12503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Организуют и проводят обязательную сертификацию: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гражданских воздушных судов, авиационных двигателей, воздушных винтов и бортового авиационного оборудования гражданских воздушных судов;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dirty="0" smtClean="0">
                  <a:solidFill>
                    <a:schemeClr val="tx1"/>
                  </a:solidFill>
                </a:rPr>
                <a:t>радиотехнического оборудования и оборудования авиационной связи;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светосигнального оборудования аэродромов;</a:t>
              </a:r>
            </a:p>
            <a:p>
              <a:pPr marL="285750" indent="-285750" defTabSz="622300">
                <a:lnSpc>
                  <a:spcPct val="90000"/>
                </a:lnSpc>
                <a:spcAft>
                  <a:spcPct val="35000"/>
                </a:spcAft>
                <a:buFontTx/>
                <a:buChar char="-"/>
              </a:pPr>
              <a:r>
                <a:rPr lang="ru-RU" sz="1400" dirty="0" smtClean="0">
                  <a:solidFill>
                    <a:schemeClr val="tx1"/>
                  </a:solidFill>
                </a:rPr>
                <a:t>организаций </a:t>
              </a:r>
              <a:r>
                <a:rPr lang="ru-RU" sz="1400" dirty="0">
                  <a:solidFill>
                    <a:schemeClr val="tx1"/>
                  </a:solidFill>
                </a:rPr>
                <a:t>разработчиков и </a:t>
              </a:r>
              <a:r>
                <a:rPr lang="ru-RU" sz="1400" dirty="0" smtClean="0">
                  <a:solidFill>
                    <a:schemeClr val="tx1"/>
                  </a:solidFill>
                </a:rPr>
                <a:t>изготовителей</a:t>
              </a:r>
              <a:endParaRPr lang="ru-RU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ая соединительная линия 7"/>
            <p:cNvSpPr/>
            <p:nvPr/>
          </p:nvSpPr>
          <p:spPr>
            <a:xfrm>
              <a:off x="2576738" y="2564904"/>
              <a:ext cx="6868869" cy="0"/>
            </a:xfrm>
            <a:prstGeom prst="lin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2720752" y="2636912"/>
              <a:ext cx="6840760" cy="3415244"/>
            </a:xfrm>
            <a:custGeom>
              <a:avLst/>
              <a:gdLst>
                <a:gd name="connsiteX0" fmla="*/ 0 w 6429030"/>
                <a:gd name="connsiteY0" fmla="*/ 0 h 3919298"/>
                <a:gd name="connsiteX1" fmla="*/ 6429030 w 6429030"/>
                <a:gd name="connsiteY1" fmla="*/ 0 h 3919298"/>
                <a:gd name="connsiteX2" fmla="*/ 6429030 w 6429030"/>
                <a:gd name="connsiteY2" fmla="*/ 3919298 h 3919298"/>
                <a:gd name="connsiteX3" fmla="*/ 0 w 6429030"/>
                <a:gd name="connsiteY3" fmla="*/ 3919298 h 3919298"/>
                <a:gd name="connsiteX4" fmla="*/ 0 w 6429030"/>
                <a:gd name="connsiteY4" fmla="*/ 0 h 391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29030" h="3919298">
                  <a:moveTo>
                    <a:pt x="0" y="0"/>
                  </a:moveTo>
                  <a:lnTo>
                    <a:pt x="6429030" y="0"/>
                  </a:lnTo>
                  <a:lnTo>
                    <a:pt x="6429030" y="3919298"/>
                  </a:lnTo>
                  <a:lnTo>
                    <a:pt x="0" y="391929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</a:rPr>
                <a:t>Осуществляют: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- аккредитацию органов по сертификации и испытательных лабораторий (центров);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- организацию и проведение инспекций гражданских воздушных судов с целью оценки их летной годности и выдачи соответствующих документов, в том числе сертификатов летной годности;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- выдачу сертификатов типа авиационной техники; 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tx1"/>
                  </a:solidFill>
                </a:rPr>
                <a:t>- </a:t>
              </a:r>
              <a:r>
                <a:rPr lang="ru-RU" sz="1400" b="0" kern="1200" dirty="0" smtClean="0">
                  <a:solidFill>
                    <a:schemeClr val="tx1"/>
                  </a:solidFill>
                </a:rPr>
                <a:t>выдачу документа, удостоверяющего изменение ранее утвержденной типовой конструкции гражданского воздушного судна и другой АТ;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- государственный контроль за обеспечением соответствия требованиям к летной годности и к охране окружающей среды типовой конструкции гражданского воздушного судна, авиационных двигателя или воздушного винта;</a:t>
              </a:r>
            </a:p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0" kern="1200" dirty="0" smtClean="0">
                  <a:solidFill>
                    <a:schemeClr val="tx1"/>
                  </a:solidFill>
                </a:rPr>
                <a:t>- выдачу документов, подтверждающих соответствие юридических лиц осуществляющих разработку, изготовление, техническое обслуживание и ремонт воздушных судов и другой авиационной техники требованиям федеральных авиационных правил.</a:t>
              </a:r>
              <a:endParaRPr lang="ru-RU" sz="1400" b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416496" y="2940378"/>
            <a:ext cx="2160242" cy="2808312"/>
          </a:xfrm>
          <a:custGeom>
            <a:avLst/>
            <a:gdLst>
              <a:gd name="connsiteX0" fmla="*/ 0 w 2353385"/>
              <a:gd name="connsiteY0" fmla="*/ 0 h 5357338"/>
              <a:gd name="connsiteX1" fmla="*/ 2353385 w 2353385"/>
              <a:gd name="connsiteY1" fmla="*/ 0 h 5357338"/>
              <a:gd name="connsiteX2" fmla="*/ 2353385 w 2353385"/>
              <a:gd name="connsiteY2" fmla="*/ 5357338 h 5357338"/>
              <a:gd name="connsiteX3" fmla="*/ 0 w 2353385"/>
              <a:gd name="connsiteY3" fmla="*/ 5357338 h 5357338"/>
              <a:gd name="connsiteX4" fmla="*/ 0 w 2353385"/>
              <a:gd name="connsiteY4" fmla="*/ 0 h 535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385" h="5357338">
                <a:moveTo>
                  <a:pt x="0" y="0"/>
                </a:moveTo>
                <a:lnTo>
                  <a:pt x="2353385" y="0"/>
                </a:lnTo>
                <a:lnTo>
                  <a:pt x="2353385" y="5357338"/>
                </a:lnTo>
                <a:lnTo>
                  <a:pt x="0" y="5357338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t" anchorCtr="0">
            <a:noAutofit/>
          </a:bodyPr>
          <a:lstStyle/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Управление радиотехнического обеспечения полетов и авиационной электросвязи,</a:t>
            </a: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Управление аэропортовой деятельности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3" name="Прямая соединительная линия 12"/>
          <p:cNvSpPr/>
          <p:nvPr/>
        </p:nvSpPr>
        <p:spPr>
          <a:xfrm>
            <a:off x="2576739" y="914568"/>
            <a:ext cx="0" cy="5106720"/>
          </a:xfrm>
          <a:prstGeom prst="lin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724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2"/>
                </a:solidFill>
              </a:rPr>
              <a:t>Функции, переданные Росавиации в соответствии с Постановлениями Правительства </a:t>
            </a:r>
            <a:r>
              <a:rPr lang="ru-RU" sz="2400" dirty="0">
                <a:solidFill>
                  <a:schemeClr val="bg2"/>
                </a:solidFill>
              </a:rPr>
              <a:t>от 28.11.2015г. № 1283 и от 07.10.2016г</a:t>
            </a:r>
            <a:r>
              <a:rPr lang="ru-RU" sz="2400" dirty="0" smtClean="0">
                <a:solidFill>
                  <a:schemeClr val="bg2"/>
                </a:solidFill>
              </a:rPr>
              <a:t>. № </a:t>
            </a:r>
            <a:r>
              <a:rPr lang="ru-RU" sz="2400" dirty="0">
                <a:solidFill>
                  <a:schemeClr val="bg2"/>
                </a:solidFill>
              </a:rPr>
              <a:t>1011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6177427"/>
              </p:ext>
            </p:extLst>
          </p:nvPr>
        </p:nvGraphicFramePr>
        <p:xfrm>
          <a:off x="416496" y="1484784"/>
          <a:ext cx="8912225" cy="510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6778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0348" y="2885930"/>
            <a:ext cx="7364881" cy="307777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автономное учреждение  «Авиационный регистр Российской Федерации» *</a:t>
            </a:r>
            <a:endParaRPr lang="ru-RU" sz="1400" b="1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66518" y="4520236"/>
            <a:ext cx="14325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Изготовитель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499" y="1112495"/>
            <a:ext cx="257339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промышленности  и торговли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84576" y="1112495"/>
            <a:ext cx="4958807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агентство воздушного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008" y="158388"/>
            <a:ext cx="8604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Схема взаимодействия в сфере сертификации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chemeClr val="accent2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9926" y="1635715"/>
            <a:ext cx="0" cy="1250214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6479" y="4118591"/>
            <a:ext cx="2995716" cy="2123658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сертификации и испытательные центры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самолетов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вертолетов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двигателей и воздушных винтов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бортового оборудования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радиотехнического оборудования 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светосигнального оборудования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 авиационной техники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азработчиков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атериалов</a:t>
            </a:r>
          </a:p>
          <a:p>
            <a:pPr marL="171450" indent="-171450" algn="just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ехнологии изготовления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66940" y="3362265"/>
            <a:ext cx="15601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Заявка на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получение одобрительного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документа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5659" y="5590405"/>
            <a:ext cx="2730303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Выдача одобрительного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документа</a:t>
            </a:r>
            <a:endParaRPr lang="ru-RU" sz="11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825216" y="1635715"/>
            <a:ext cx="1" cy="125021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93931" y="2138305"/>
            <a:ext cx="2303804" cy="600164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Выдача экспертного заключения по результатам сертификационных работ </a:t>
            </a:r>
            <a:endParaRPr lang="ru-RU" sz="11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1520089" y="3193706"/>
            <a:ext cx="0" cy="92488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3312" y="3362260"/>
            <a:ext cx="2051126" cy="400110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Поручение на проведение сертификационных работ</a:t>
            </a:r>
            <a:endParaRPr lang="ru-RU" sz="10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02556" y="2138305"/>
            <a:ext cx="1885547" cy="600164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Указание о проведении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сертификационных работ </a:t>
            </a:r>
            <a:endParaRPr lang="ru-RU" sz="11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754645" y="1884389"/>
            <a:ext cx="0" cy="1001540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470307" y="3193706"/>
            <a:ext cx="12698" cy="92488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42266" y="3362261"/>
            <a:ext cx="2051126" cy="400110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Отчет о проведенных сертификационных работах</a:t>
            </a:r>
            <a:endParaRPr lang="ru-RU" sz="10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rot="10800000">
            <a:off x="6966987" y="5302372"/>
            <a:ext cx="1762735" cy="288032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8" idx="3"/>
          </p:cNvCxnSpPr>
          <p:nvPr/>
        </p:nvCxnSpPr>
        <p:spPr>
          <a:xfrm>
            <a:off x="8443383" y="1374105"/>
            <a:ext cx="286332" cy="423762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28497" y="2016831"/>
            <a:ext cx="1482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Входит в наблюдательный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совет</a:t>
            </a:r>
            <a:endParaRPr lang="ru-RU" sz="10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1559" y="6309322"/>
            <a:ext cx="31906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Calibri"/>
                <a:ea typeface="+mn-ea"/>
                <a:cs typeface="+mn-cs"/>
              </a:rPr>
              <a:t>*</a:t>
            </a:r>
            <a:r>
              <a:rPr lang="ru-RU" sz="1100" b="1" dirty="0" smtClean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100" b="1" dirty="0" smtClean="0">
                <a:latin typeface="Calibri"/>
                <a:ea typeface="+mn-ea"/>
                <a:cs typeface="+mn-cs"/>
              </a:rPr>
              <a:t>Подведомственное Росавиации</a:t>
            </a:r>
            <a:endParaRPr lang="ru-RU" sz="1100" b="1" dirty="0">
              <a:latin typeface="Calibri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>
            <a:stCxn id="5" idx="3"/>
          </p:cNvCxnSpPr>
          <p:nvPr/>
        </p:nvCxnSpPr>
        <p:spPr>
          <a:xfrm>
            <a:off x="7799090" y="4904957"/>
            <a:ext cx="50828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8307373" y="4193262"/>
            <a:ext cx="6880" cy="7332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306141" y="1635715"/>
            <a:ext cx="0" cy="172654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 bwMode="auto">
          <a:xfrm>
            <a:off x="4917901" y="3605831"/>
            <a:ext cx="1330498" cy="1299121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lang="ru-RU" sz="1200" b="1" dirty="0" smtClean="0">
                <a:latin typeface="Arial" charset="0"/>
                <a:cs typeface="Arial Unicode MS" charset="0"/>
              </a:rPr>
              <a:t>Эксперты – аудиторы, инженерные представители и инспекторы производства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 Unicode MS" charset="0"/>
            </a:endParaRPr>
          </a:p>
        </p:txBody>
      </p:sp>
      <p:cxnSp>
        <p:nvCxnSpPr>
          <p:cNvPr id="42" name="Соединительная линия уступом 41"/>
          <p:cNvCxnSpPr>
            <a:stCxn id="2" idx="3"/>
            <a:endCxn id="5" idx="0"/>
          </p:cNvCxnSpPr>
          <p:nvPr/>
        </p:nvCxnSpPr>
        <p:spPr bwMode="auto">
          <a:xfrm>
            <a:off x="6248399" y="4255392"/>
            <a:ext cx="834405" cy="26484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Соединительная линия уступом 56"/>
          <p:cNvCxnSpPr>
            <a:endCxn id="2" idx="0"/>
          </p:cNvCxnSpPr>
          <p:nvPr/>
        </p:nvCxnSpPr>
        <p:spPr bwMode="auto">
          <a:xfrm rot="16200000" flipH="1">
            <a:off x="5229562" y="3252241"/>
            <a:ext cx="412124" cy="295054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accent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68424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331" y="3317978"/>
            <a:ext cx="7364881" cy="307777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автономное учреждение  «Авиационный регистр Российской Федерации» *</a:t>
            </a:r>
            <a:endParaRPr lang="ru-RU" sz="1400" b="1" strike="sngStrik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0501" y="4509120"/>
            <a:ext cx="14325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11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Разработчик</a:t>
            </a:r>
          </a:p>
          <a:p>
            <a:pPr marL="171450" indent="-171450" defTabSz="9144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1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Изготовитель</a:t>
            </a:r>
            <a:endParaRPr lang="ru-RU" sz="11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482" y="1544543"/>
            <a:ext cx="257339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промышленности  и торговли РФ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28559" y="1544543"/>
            <a:ext cx="4958807" cy="52322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транспорта Российской Федерации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Федеральное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агентство воздушного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72" y="158388"/>
            <a:ext cx="86567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Схема взаимодействия при подтверждении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соответствия организаций-разработчиков и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chemeClr val="bg2"/>
                </a:solidFill>
                <a:ea typeface="+mn-ea"/>
                <a:cs typeface="Arial" panose="020B0604020202020204" pitchFamily="34" charset="0"/>
              </a:rPr>
              <a:t>организаций-производителей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chemeClr val="accent2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133909" y="2067763"/>
            <a:ext cx="0" cy="1250214"/>
          </a:xfrm>
          <a:prstGeom prst="line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9672" y="4550639"/>
            <a:ext cx="2555183" cy="430887"/>
          </a:xfrm>
          <a:prstGeom prst="rect">
            <a:avLst/>
          </a:prstGeom>
          <a:solidFill>
            <a:srgbClr val="00B0F0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сертификации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Эксперты-аудиторы - 15</a:t>
            </a:r>
            <a:endParaRPr lang="ru-RU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10923" y="3794313"/>
            <a:ext cx="1560173" cy="276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Заявка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6669199" y="2067763"/>
            <a:ext cx="1" cy="125021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37914" y="2570353"/>
            <a:ext cx="2303804" cy="600164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Выдача экспертного заключения по результатам аудита</a:t>
            </a:r>
            <a:endParaRPr lang="ru-RU" sz="11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2066450" y="3625754"/>
            <a:ext cx="0" cy="924884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9673" y="3794308"/>
            <a:ext cx="2051126" cy="400110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Поручение на участие в проведении аудита</a:t>
            </a:r>
            <a:endParaRPr lang="ru-RU" sz="10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46539" y="2570353"/>
            <a:ext cx="1885547" cy="430887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Указание о проведении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аудита</a:t>
            </a:r>
            <a:endParaRPr lang="ru-RU" sz="1100" b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1598628" y="2316437"/>
            <a:ext cx="0" cy="1001540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rot="10800000">
            <a:off x="6810923" y="5269491"/>
            <a:ext cx="1762735" cy="288032"/>
          </a:xfrm>
          <a:prstGeom prst="bentConnector2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8" idx="3"/>
          </p:cNvCxnSpPr>
          <p:nvPr/>
        </p:nvCxnSpPr>
        <p:spPr>
          <a:xfrm>
            <a:off x="8287366" y="1806153"/>
            <a:ext cx="286292" cy="376209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2480" y="2448879"/>
            <a:ext cx="14821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Входит в наблюдательный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совет</a:t>
            </a:r>
            <a:endParaRPr lang="ru-RU" sz="1000" b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335" y="6165304"/>
            <a:ext cx="188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 smtClean="0">
                <a:latin typeface="Calibri"/>
                <a:ea typeface="+mn-ea"/>
                <a:cs typeface="+mn-cs"/>
              </a:rPr>
              <a:t>*</a:t>
            </a:r>
            <a:r>
              <a:rPr lang="ru-RU" sz="1000" b="1" dirty="0" smtClean="0">
                <a:solidFill>
                  <a:schemeClr val="accent2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1000" b="1" dirty="0" smtClean="0">
                <a:latin typeface="Calibri"/>
                <a:ea typeface="+mn-ea"/>
                <a:cs typeface="+mn-cs"/>
              </a:rPr>
              <a:t>Подведомственное Росавиации</a:t>
            </a:r>
            <a:endParaRPr lang="ru-RU" sz="1000" b="1" dirty="0">
              <a:latin typeface="Calibri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/>
          <p:cNvCxnSpPr>
            <a:stCxn id="5" idx="3"/>
          </p:cNvCxnSpPr>
          <p:nvPr/>
        </p:nvCxnSpPr>
        <p:spPr>
          <a:xfrm flipV="1">
            <a:off x="7643073" y="4893836"/>
            <a:ext cx="361720" cy="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004793" y="4088196"/>
            <a:ext cx="7209" cy="80564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8150124" y="2067763"/>
            <a:ext cx="0" cy="1726546"/>
          </a:xfrm>
          <a:prstGeom prst="straightConnector1">
            <a:avLst/>
          </a:prstGeom>
          <a:ln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6639642" y="3972283"/>
            <a:ext cx="288033" cy="307777"/>
            <a:chOff x="4592960" y="5301208"/>
            <a:chExt cx="288033" cy="307777"/>
          </a:xfrm>
        </p:grpSpPr>
        <p:sp>
          <p:nvSpPr>
            <p:cNvPr id="9" name="Овал 8"/>
            <p:cNvSpPr/>
            <p:nvPr/>
          </p:nvSpPr>
          <p:spPr bwMode="auto">
            <a:xfrm>
              <a:off x="4592960" y="5302372"/>
              <a:ext cx="288033" cy="288033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96941" y="53012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1</a:t>
              </a:r>
              <a:endParaRPr lang="ru-RU" sz="140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927246" y="4037878"/>
            <a:ext cx="288033" cy="307777"/>
            <a:chOff x="4592960" y="5301208"/>
            <a:chExt cx="288033" cy="307777"/>
          </a:xfrm>
        </p:grpSpPr>
        <p:sp>
          <p:nvSpPr>
            <p:cNvPr id="39" name="Овал 38"/>
            <p:cNvSpPr/>
            <p:nvPr/>
          </p:nvSpPr>
          <p:spPr bwMode="auto">
            <a:xfrm>
              <a:off x="4592960" y="5302372"/>
              <a:ext cx="288033" cy="288033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96941" y="53012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3</a:t>
              </a:r>
              <a:endParaRPr lang="ru-RU" sz="1400" dirty="0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3013445" y="2385093"/>
            <a:ext cx="288033" cy="307777"/>
            <a:chOff x="4592960" y="5301208"/>
            <a:chExt cx="288033" cy="307777"/>
          </a:xfrm>
        </p:grpSpPr>
        <p:sp>
          <p:nvSpPr>
            <p:cNvPr id="44" name="Овал 43"/>
            <p:cNvSpPr/>
            <p:nvPr/>
          </p:nvSpPr>
          <p:spPr bwMode="auto">
            <a:xfrm>
              <a:off x="4592960" y="5302372"/>
              <a:ext cx="288033" cy="288033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596941" y="53012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2</a:t>
              </a:r>
              <a:endParaRPr lang="ru-RU" sz="140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393897" y="2416464"/>
            <a:ext cx="288033" cy="307777"/>
            <a:chOff x="4592960" y="5301208"/>
            <a:chExt cx="288033" cy="307777"/>
          </a:xfrm>
        </p:grpSpPr>
        <p:sp>
          <p:nvSpPr>
            <p:cNvPr id="48" name="Овал 47"/>
            <p:cNvSpPr/>
            <p:nvPr/>
          </p:nvSpPr>
          <p:spPr bwMode="auto">
            <a:xfrm>
              <a:off x="4592960" y="5302372"/>
              <a:ext cx="288033" cy="288033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596941" y="53012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4</a:t>
              </a:r>
              <a:endParaRPr lang="ru-RU" sz="14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885230" y="5251847"/>
            <a:ext cx="1674631" cy="769441"/>
          </a:xfrm>
          <a:prstGeom prst="rect">
            <a:avLst/>
          </a:prstGeom>
          <a:solidFill>
            <a:srgbClr val="D5E9FF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 algn="ctr" defTabSz="914400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black"/>
                </a:solidFill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Принятие решения о выдаче одобрительного документа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7741213" y="5857527"/>
            <a:ext cx="288033" cy="307777"/>
            <a:chOff x="4592960" y="5301208"/>
            <a:chExt cx="288033" cy="307777"/>
          </a:xfrm>
        </p:grpSpPr>
        <p:sp>
          <p:nvSpPr>
            <p:cNvPr id="51" name="Овал 50"/>
            <p:cNvSpPr/>
            <p:nvPr/>
          </p:nvSpPr>
          <p:spPr bwMode="auto">
            <a:xfrm>
              <a:off x="4592960" y="5302372"/>
              <a:ext cx="288033" cy="288033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cs typeface="Arial Unicode MS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596941" y="530120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 smtClean="0"/>
                <a:t>5</a:t>
              </a:r>
              <a:endParaRPr lang="ru-RU" sz="1400" dirty="0"/>
            </a:p>
          </p:txBody>
        </p:sp>
      </p:grpSp>
      <p:cxnSp>
        <p:nvCxnSpPr>
          <p:cNvPr id="42" name="Прямая со стрелкой 41"/>
          <p:cNvCxnSpPr/>
          <p:nvPr/>
        </p:nvCxnSpPr>
        <p:spPr>
          <a:xfrm>
            <a:off x="3440832" y="3625754"/>
            <a:ext cx="0" cy="924884"/>
          </a:xfrm>
          <a:prstGeom prst="straightConnector1">
            <a:avLst/>
          </a:prstGeom>
          <a:ln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119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bg2"/>
                </a:solidFill>
              </a:rPr>
              <a:t>Сертификационные центры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412" y="764704"/>
            <a:ext cx="989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На базе подведомственных организаций Национального исследовательского центра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Институт имени Н.Е</a:t>
            </a:r>
            <a:r>
              <a:rPr lang="ru-RU" dirty="0" smtClean="0"/>
              <a:t>. Жуковского» для участия в работах по сертификации авиационной </a:t>
            </a:r>
          </a:p>
          <a:p>
            <a:pPr algn="just"/>
            <a:r>
              <a:rPr lang="ru-RU" dirty="0" smtClean="0"/>
              <a:t>техники  созданы сертификационные центры аккредитованные Росавиацией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78" y="2924944"/>
            <a:ext cx="2442551" cy="3693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73" y="2780928"/>
            <a:ext cx="2478125" cy="3693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2616255"/>
            <a:ext cx="2319296" cy="3693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772816"/>
            <a:ext cx="21526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50" y="1772816"/>
            <a:ext cx="18573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22" y="1752159"/>
            <a:ext cx="1056074" cy="688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14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bg2"/>
                </a:solidFill>
              </a:rPr>
              <a:t>Испытательные центры и лаборатории</a:t>
            </a: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4521" y="762001"/>
            <a:ext cx="8912280" cy="5367284"/>
          </a:xfrm>
        </p:spPr>
        <p:txBody>
          <a:bodyPr/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Всего на территории Российской Федерации функционируют 40 испытательных центров и лабораторий, обеспечивающих комплекс необходимых испытаний при разработке и производстве гражданских воздушных судов, двигателей, воздушных винтов и бортового авиационного оборудования воздушных судов.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0947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14725</TotalTime>
  <Words>1261</Words>
  <Application>Microsoft Office PowerPoint</Application>
  <PresentationFormat>Лист A4 (210x297 мм)</PresentationFormat>
  <Paragraphs>279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Презентация PowerPoint</vt:lpstr>
      <vt:lpstr>РОСАВИАЦИЯ В НАЦИОНАЛЬНОЙ СИСТЕМЕ ТРАНСПОРТА</vt:lpstr>
      <vt:lpstr>Презентация PowerPoint</vt:lpstr>
      <vt:lpstr>Полномочия управлений Росавиации по обязательной сертификации в гражданской авиации в соответствии со статьей 8 ВК РФ</vt:lpstr>
      <vt:lpstr>Функции, переданные Росавиации в соответствии с Постановлениями Правительства от 28.11.2015г. № 1283 и от 07.10.2016г. № 1011</vt:lpstr>
      <vt:lpstr>Презентация PowerPoint</vt:lpstr>
      <vt:lpstr>Презентация PowerPoint</vt:lpstr>
      <vt:lpstr>Сертификационные центры</vt:lpstr>
      <vt:lpstr>Испытательные центры и лаборатории</vt:lpstr>
      <vt:lpstr>Нормативные правовые основы деятельности</vt:lpstr>
      <vt:lpstr>Презентация PowerPoint</vt:lpstr>
      <vt:lpstr>Взаимодействие Росавиации с авиационными администрациями иностранных государств</vt:lpstr>
      <vt:lpstr>Справка о состоянии работ по сертификации авиационной техники в Росавиации</vt:lpstr>
      <vt:lpstr>Основные работы по сертификации авиационной техники, выполненные Росавиацией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MSI</dc:creator>
  <cp:lastModifiedBy>Извольский Сергей Владимирович</cp:lastModifiedBy>
  <cp:revision>1127</cp:revision>
  <cp:lastPrinted>2017-08-24T06:33:58Z</cp:lastPrinted>
  <dcterms:created xsi:type="dcterms:W3CDTF">2009-04-16T08:32:33Z</dcterms:created>
  <dcterms:modified xsi:type="dcterms:W3CDTF">2017-08-24T15:17:01Z</dcterms:modified>
</cp:coreProperties>
</file>